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81" r:id="rId3"/>
    <p:sldId id="261" r:id="rId4"/>
    <p:sldId id="257" r:id="rId5"/>
    <p:sldId id="258" r:id="rId6"/>
    <p:sldId id="260" r:id="rId7"/>
    <p:sldId id="282" r:id="rId8"/>
    <p:sldId id="259" r:id="rId9"/>
    <p:sldId id="283" r:id="rId10"/>
    <p:sldId id="262" r:id="rId11"/>
    <p:sldId id="284" r:id="rId12"/>
    <p:sldId id="263" r:id="rId13"/>
    <p:sldId id="291" r:id="rId14"/>
    <p:sldId id="264" r:id="rId15"/>
    <p:sldId id="292" r:id="rId16"/>
    <p:sldId id="285" r:id="rId17"/>
    <p:sldId id="286" r:id="rId18"/>
    <p:sldId id="287" r:id="rId19"/>
    <p:sldId id="265" r:id="rId20"/>
    <p:sldId id="266" r:id="rId21"/>
    <p:sldId id="288" r:id="rId22"/>
    <p:sldId id="267" r:id="rId23"/>
    <p:sldId id="268" r:id="rId24"/>
    <p:sldId id="270" r:id="rId25"/>
    <p:sldId id="269" r:id="rId26"/>
    <p:sldId id="271" r:id="rId27"/>
    <p:sldId id="273" r:id="rId28"/>
    <p:sldId id="272" r:id="rId29"/>
    <p:sldId id="275" r:id="rId30"/>
    <p:sldId id="274" r:id="rId31"/>
    <p:sldId id="276" r:id="rId32"/>
    <p:sldId id="289" r:id="rId33"/>
    <p:sldId id="290" r:id="rId34"/>
    <p:sldId id="279" r:id="rId35"/>
    <p:sldId id="280" r:id="rId36"/>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0" autoAdjust="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248A68-B776-4FF5-91C6-5286AC9F6EEF}" type="datetimeFigureOut">
              <a:rPr lang="lt-LT" smtClean="0"/>
              <a:pPr/>
              <a:t>2015.12.02</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050626-F1F9-4604-9591-26356DFD2B7A}" type="slidenum">
              <a:rPr lang="lt-LT" smtClean="0"/>
              <a:pPr/>
              <a:t>‹#›</a:t>
            </a:fld>
            <a:endParaRPr lang="lt-L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08050626-F1F9-4604-9591-26356DFD2B7A}" type="slidenum">
              <a:rPr lang="lt-LT" smtClean="0"/>
              <a:pPr/>
              <a:t>6</a:t>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4EDB8A0-C017-4B61-BF7D-0DD43A9AC119}" type="datetimeFigureOut">
              <a:rPr lang="lt-LT" smtClean="0"/>
              <a:pPr/>
              <a:t>2015.12.02</a:t>
            </a:fld>
            <a:endParaRPr lang="lt-LT"/>
          </a:p>
        </p:txBody>
      </p:sp>
      <p:sp>
        <p:nvSpPr>
          <p:cNvPr id="19" name="Footer Placeholder 18"/>
          <p:cNvSpPr>
            <a:spLocks noGrp="1"/>
          </p:cNvSpPr>
          <p:nvPr>
            <p:ph type="ftr" sz="quarter" idx="11"/>
          </p:nvPr>
        </p:nvSpPr>
        <p:spPr/>
        <p:txBody>
          <a:bodyPr/>
          <a:lstStyle/>
          <a:p>
            <a:endParaRPr lang="lt-LT"/>
          </a:p>
        </p:txBody>
      </p:sp>
      <p:sp>
        <p:nvSpPr>
          <p:cNvPr id="27" name="Slide Number Placeholder 26"/>
          <p:cNvSpPr>
            <a:spLocks noGrp="1"/>
          </p:cNvSpPr>
          <p:nvPr>
            <p:ph type="sldNum" sz="quarter" idx="12"/>
          </p:nvPr>
        </p:nvSpPr>
        <p:spPr/>
        <p:txBody>
          <a:bodyPr/>
          <a:lstStyle/>
          <a:p>
            <a:fld id="{DBCA12BC-844C-494D-8513-821A4688E003}"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EDB8A0-C017-4B61-BF7D-0DD43A9AC119}" type="datetimeFigureOut">
              <a:rPr lang="lt-LT" smtClean="0"/>
              <a:pPr/>
              <a:t>2015.12.02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BCA12BC-844C-494D-8513-821A4688E003}"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EDB8A0-C017-4B61-BF7D-0DD43A9AC119}" type="datetimeFigureOut">
              <a:rPr lang="lt-LT" smtClean="0"/>
              <a:pPr/>
              <a:t>2015.12.02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BCA12BC-844C-494D-8513-821A4688E003}"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EDB8A0-C017-4B61-BF7D-0DD43A9AC119}" type="datetimeFigureOut">
              <a:rPr lang="lt-LT" smtClean="0"/>
              <a:pPr/>
              <a:t>2015.12.02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BCA12BC-844C-494D-8513-821A4688E003}"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EDB8A0-C017-4B61-BF7D-0DD43A9AC119}" type="datetimeFigureOut">
              <a:rPr lang="lt-LT" smtClean="0"/>
              <a:pPr/>
              <a:t>2015.12.02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BCA12BC-844C-494D-8513-821A4688E003}"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EDB8A0-C017-4B61-BF7D-0DD43A9AC119}" type="datetimeFigureOut">
              <a:rPr lang="lt-LT" smtClean="0"/>
              <a:pPr/>
              <a:t>2015.12.02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BCA12BC-844C-494D-8513-821A4688E003}"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EDB8A0-C017-4B61-BF7D-0DD43A9AC119}" type="datetimeFigureOut">
              <a:rPr lang="lt-LT" smtClean="0"/>
              <a:pPr/>
              <a:t>2015.12.02</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DBCA12BC-844C-494D-8513-821A4688E003}"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EDB8A0-C017-4B61-BF7D-0DD43A9AC119}" type="datetimeFigureOut">
              <a:rPr lang="lt-LT" smtClean="0"/>
              <a:pPr/>
              <a:t>2015.12.02</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DBCA12BC-844C-494D-8513-821A4688E003}"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DB8A0-C017-4B61-BF7D-0DD43A9AC119}" type="datetimeFigureOut">
              <a:rPr lang="lt-LT" smtClean="0"/>
              <a:pPr/>
              <a:t>2015.12.02</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DBCA12BC-844C-494D-8513-821A4688E003}"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EDB8A0-C017-4B61-BF7D-0DD43A9AC119}" type="datetimeFigureOut">
              <a:rPr lang="lt-LT" smtClean="0"/>
              <a:pPr/>
              <a:t>2015.12.02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BCA12BC-844C-494D-8513-821A4688E003}"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EDB8A0-C017-4B61-BF7D-0DD43A9AC119}" type="datetimeFigureOut">
              <a:rPr lang="lt-LT" smtClean="0"/>
              <a:pPr/>
              <a:t>2015.12.02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a:xfrm>
            <a:off x="8077200" y="6356350"/>
            <a:ext cx="609600" cy="365125"/>
          </a:xfrm>
        </p:spPr>
        <p:txBody>
          <a:bodyPr/>
          <a:lstStyle/>
          <a:p>
            <a:fld id="{DBCA12BC-844C-494D-8513-821A4688E003}" type="slidenum">
              <a:rPr lang="lt-LT" smtClean="0"/>
              <a:pPr/>
              <a:t>‹#›</a:t>
            </a:fld>
            <a:endParaRPr lang="lt-L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EDB8A0-C017-4B61-BF7D-0DD43A9AC119}" type="datetimeFigureOut">
              <a:rPr lang="lt-LT" smtClean="0"/>
              <a:pPr/>
              <a:t>2015.12.02</a:t>
            </a:fld>
            <a:endParaRPr lang="lt-L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lt-L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CA12BC-844C-494D-8513-821A4688E003}" type="slidenum">
              <a:rPr lang="lt-LT" smtClean="0"/>
              <a:pPr/>
              <a:t>‹#›</a:t>
            </a:fld>
            <a:endParaRPr lang="lt-L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lrytas.lt/zyme/teisma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80928"/>
            <a:ext cx="7851648" cy="1828800"/>
          </a:xfrm>
        </p:spPr>
        <p:txBody>
          <a:bodyPr>
            <a:normAutofit fontScale="90000"/>
          </a:bodyPr>
          <a:lstStyle/>
          <a:p>
            <a:r>
              <a:rPr lang="lt-LT" dirty="0" smtClean="0"/>
              <a:t/>
            </a:r>
            <a:br>
              <a:rPr lang="lt-LT" dirty="0" smtClean="0"/>
            </a:br>
            <a:r>
              <a:rPr lang="lt-LT" dirty="0" smtClean="0"/>
              <a:t/>
            </a:r>
            <a:br>
              <a:rPr lang="lt-LT" dirty="0" smtClean="0"/>
            </a:br>
            <a:r>
              <a:rPr lang="lt-LT" dirty="0" smtClean="0"/>
              <a:t/>
            </a:r>
            <a:br>
              <a:rPr lang="lt-LT" dirty="0" smtClean="0"/>
            </a:br>
            <a:r>
              <a:rPr lang="lt-LT" dirty="0" smtClean="0"/>
              <a:t/>
            </a:r>
            <a:br>
              <a:rPr lang="lt-LT" dirty="0" smtClean="0"/>
            </a:br>
            <a:r>
              <a:rPr lang="lt-LT" dirty="0" smtClean="0"/>
              <a:t/>
            </a:r>
            <a:br>
              <a:rPr lang="lt-LT" dirty="0" smtClean="0"/>
            </a:br>
            <a:r>
              <a:rPr lang="en-US" dirty="0" smtClean="0"/>
              <a:t>DARB</a:t>
            </a:r>
            <a:r>
              <a:rPr lang="lt-LT" dirty="0" smtClean="0"/>
              <a:t>Ų SAUGOS REIKALAVIMAI. DARBDAVIO PAREIGOS IR ATSAKOMYBĖ</a:t>
            </a:r>
            <a:br>
              <a:rPr lang="lt-LT" dirty="0" smtClean="0"/>
            </a:br>
            <a:endParaRPr lang="lt-LT" dirty="0"/>
          </a:p>
        </p:txBody>
      </p:sp>
      <p:sp>
        <p:nvSpPr>
          <p:cNvPr id="3" name="Subtitle 2"/>
          <p:cNvSpPr>
            <a:spLocks noGrp="1"/>
          </p:cNvSpPr>
          <p:nvPr>
            <p:ph type="subTitle" idx="1"/>
          </p:nvPr>
        </p:nvSpPr>
        <p:spPr/>
        <p:txBody>
          <a:bodyPr>
            <a:normAutofit fontScale="92500" lnSpcReduction="10000"/>
          </a:bodyPr>
          <a:lstStyle/>
          <a:p>
            <a:endParaRPr lang="lt-LT" dirty="0" smtClean="0"/>
          </a:p>
          <a:p>
            <a:endParaRPr lang="lt-LT" dirty="0" smtClean="0"/>
          </a:p>
          <a:p>
            <a:endParaRPr lang="lt-LT" dirty="0" smtClean="0"/>
          </a:p>
          <a:p>
            <a:r>
              <a:rPr lang="en-US" dirty="0" err="1" smtClean="0"/>
              <a:t>Prane</a:t>
            </a:r>
            <a:r>
              <a:rPr lang="lt-LT" dirty="0" smtClean="0"/>
              <a:t>šėja Edita Kvederienė, UAB “SOTERUS” direktorė</a:t>
            </a:r>
            <a:endParaRPr lang="lt-LT" dirty="0"/>
          </a:p>
        </p:txBody>
      </p:sp>
      <p:sp>
        <p:nvSpPr>
          <p:cNvPr id="5" name="Rectangle 4"/>
          <p:cNvSpPr/>
          <p:nvPr/>
        </p:nvSpPr>
        <p:spPr>
          <a:xfrm>
            <a:off x="179512" y="6165304"/>
            <a:ext cx="6696744" cy="369332"/>
          </a:xfrm>
          <a:prstGeom prst="rect">
            <a:avLst/>
          </a:prstGeom>
        </p:spPr>
        <p:txBody>
          <a:bodyPr wrap="square">
            <a:spAutoFit/>
          </a:bodyPr>
          <a:lstStyle/>
          <a:p>
            <a:r>
              <a:rPr lang="lt-LT" b="1" i="1" dirty="0">
                <a:solidFill>
                  <a:srgbClr val="000080"/>
                </a:solidFill>
                <a:latin typeface="Arial" pitchFamily="34" charset="0"/>
                <a:ea typeface="Times New Roman" pitchFamily="18" charset="0"/>
                <a:cs typeface="Arial" pitchFamily="34" charset="0"/>
              </a:rPr>
              <a:t>Patikėkite savo rūpesčius specialistams!</a:t>
            </a:r>
            <a:endParaRPr lang="lt-LT" dirty="0"/>
          </a:p>
        </p:txBody>
      </p:sp>
      <p:pic>
        <p:nvPicPr>
          <p:cNvPr id="13314" name="Picture 2" descr="Darbų sauga"/>
          <p:cNvPicPr>
            <a:picLocks noChangeAspect="1" noChangeArrowheads="1"/>
          </p:cNvPicPr>
          <p:nvPr/>
        </p:nvPicPr>
        <p:blipFill>
          <a:blip r:embed="rId2" cstate="print"/>
          <a:srcRect/>
          <a:stretch>
            <a:fillRect/>
          </a:stretch>
        </p:blipFill>
        <p:spPr bwMode="auto">
          <a:xfrm>
            <a:off x="5436096" y="764704"/>
            <a:ext cx="3437334" cy="69269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24744"/>
            <a:ext cx="8229600" cy="1143000"/>
          </a:xfrm>
        </p:spPr>
        <p:txBody>
          <a:bodyPr>
            <a:normAutofit fontScale="90000"/>
          </a:bodyPr>
          <a:lstStyle/>
          <a:p>
            <a:r>
              <a:rPr lang="en-US" sz="3600" b="1" dirty="0" smtClean="0"/>
              <a:t/>
            </a:r>
            <a:br>
              <a:rPr lang="en-US" sz="3600" b="1" dirty="0" smtClean="0"/>
            </a:br>
            <a:r>
              <a:rPr lang="en-US" sz="3600" b="1" dirty="0" smtClean="0"/>
              <a:t/>
            </a:r>
            <a:br>
              <a:rPr lang="en-US" sz="3600" b="1" dirty="0" smtClean="0"/>
            </a:br>
            <a:r>
              <a:rPr lang="lt-LT" sz="3600" b="1" dirty="0" smtClean="0"/>
              <a:t>12 straipsnis. Darbuotojų saugos ir sveikatos prevencinių priemonių organizavimas įmonėse</a:t>
            </a:r>
            <a:r>
              <a:rPr lang="lt-LT" sz="3600" b="1" u="sng" dirty="0" smtClean="0"/>
              <a:t> </a:t>
            </a:r>
            <a:r>
              <a:rPr lang="lt-LT" dirty="0" smtClean="0"/>
              <a:t/>
            </a:r>
            <a:br>
              <a:rPr lang="lt-LT" dirty="0" smtClean="0"/>
            </a:br>
            <a:endParaRPr lang="lt-LT" dirty="0"/>
          </a:p>
        </p:txBody>
      </p:sp>
      <p:sp>
        <p:nvSpPr>
          <p:cNvPr id="3" name="Content Placeholder 2"/>
          <p:cNvSpPr>
            <a:spLocks noGrp="1"/>
          </p:cNvSpPr>
          <p:nvPr>
            <p:ph idx="1"/>
          </p:nvPr>
        </p:nvSpPr>
        <p:spPr/>
        <p:txBody>
          <a:bodyPr>
            <a:normAutofit lnSpcReduction="10000"/>
          </a:bodyPr>
          <a:lstStyle/>
          <a:p>
            <a:r>
              <a:rPr lang="lt-LT" dirty="0" smtClean="0"/>
              <a:t>Darbdavys, siekdamas užtikrinti darbuotojų saugą ir sveikatą, paskiria </a:t>
            </a:r>
            <a:r>
              <a:rPr lang="lt-LT" b="1" dirty="0" smtClean="0"/>
              <a:t>vieną ar daugiau darbuotojų saugos ir sveikatos specialistų arba steigia darbuotojų saugos ir sveikatos tarnybą</a:t>
            </a:r>
            <a:r>
              <a:rPr lang="lt-LT" dirty="0" smtClean="0"/>
              <a:t> (toliau šiame straipsnyje – darbdavio paskirti asmenys). </a:t>
            </a:r>
          </a:p>
          <a:p>
            <a:r>
              <a:rPr lang="lt-LT" dirty="0" smtClean="0"/>
              <a:t>Jeigu įmonėje nėra tokių asmenų arba jų nepakanka, kad būtų tinkamai organizuojamos darbuotojų saugos ir sveikatos prevencinės priemonės</a:t>
            </a:r>
            <a:r>
              <a:rPr lang="lt-LT" b="1" dirty="0" smtClean="0"/>
              <a:t>, darbdavys gali sudaryti sutartį su juridiniu asmeniu dėl darbuotojų saugos ir sveikatos tarnybos funkcijų ar jų dalies atlikimo.</a:t>
            </a:r>
            <a:r>
              <a:rPr lang="lt-LT" dirty="0" smtClean="0"/>
              <a:t> </a:t>
            </a:r>
          </a:p>
        </p:txBody>
      </p:sp>
      <p:pic>
        <p:nvPicPr>
          <p:cNvPr id="4" name="Picture 2" descr="Darbų sauga"/>
          <p:cNvPicPr>
            <a:picLocks noChangeAspect="1" noChangeArrowheads="1"/>
          </p:cNvPicPr>
          <p:nvPr/>
        </p:nvPicPr>
        <p:blipFill>
          <a:blip r:embed="rId2" cstate="print"/>
          <a:srcRect/>
          <a:stretch>
            <a:fillRect/>
          </a:stretch>
        </p:blipFill>
        <p:spPr bwMode="auto">
          <a:xfrm>
            <a:off x="6012160" y="6021288"/>
            <a:ext cx="2505075" cy="5048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6712"/>
            <a:ext cx="8229600" cy="1143000"/>
          </a:xfrm>
        </p:spPr>
        <p:txBody>
          <a:bodyPr>
            <a:normAutofit fontScale="90000"/>
          </a:bodyPr>
          <a:lstStyle/>
          <a:p>
            <a:r>
              <a:rPr lang="lt-LT" sz="3200" b="1" dirty="0" smtClean="0"/>
              <a:t>12 straipsnis. Darbuotojų saugos ir sveikatos prevencinių priemonių organizavimas įmonėse</a:t>
            </a:r>
            <a:r>
              <a:rPr lang="en-US" sz="3200" b="1" dirty="0" smtClean="0"/>
              <a:t> (2)</a:t>
            </a:r>
            <a:br>
              <a:rPr lang="en-US" sz="3200" b="1" dirty="0" smtClean="0"/>
            </a:br>
            <a:endParaRPr lang="lt-LT" sz="3200" dirty="0"/>
          </a:p>
        </p:txBody>
      </p:sp>
      <p:sp>
        <p:nvSpPr>
          <p:cNvPr id="3" name="Content Placeholder 2"/>
          <p:cNvSpPr>
            <a:spLocks noGrp="1"/>
          </p:cNvSpPr>
          <p:nvPr>
            <p:ph idx="1"/>
          </p:nvPr>
        </p:nvSpPr>
        <p:spPr/>
        <p:txBody>
          <a:bodyPr>
            <a:normAutofit fontScale="92500"/>
          </a:bodyPr>
          <a:lstStyle/>
          <a:p>
            <a:r>
              <a:rPr lang="lt-LT" b="1" dirty="0" smtClean="0"/>
              <a:t>Darbuotojų saugos ir sveikatos tarnybų įmonėse steigimo tvarką, darbdavio paskirtų asmenų funkcijas, teises, pareigas nustato Įmonių darbuotojų saugos ir sveikatos tarnybų pavyzdiniai nuostatai</a:t>
            </a:r>
            <a:r>
              <a:rPr lang="lt-LT" dirty="0" smtClean="0"/>
              <a:t>.</a:t>
            </a:r>
          </a:p>
          <a:p>
            <a:r>
              <a:rPr lang="lt-LT" b="1" dirty="0" smtClean="0"/>
              <a:t>Darbuotojų saugos ir sveikatos specialistų, atliekančių funkcijas - pareiga yra rengti pasiūlymus prevencinėms priemonėms, skirtoms darbuotojų apsaugai nuo traumų ir profesinių ligų, koordinuoti tokių priemonių įgyvendinimą ir kontroliuoti, kaip įmonės darbuotojai laikosi darbuotojų saugos ir sveikatos reikalavimų. </a:t>
            </a:r>
            <a:endParaRPr lang="lt-LT" dirty="0" smtClean="0"/>
          </a:p>
          <a:p>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012160" y="6021288"/>
            <a:ext cx="2505075" cy="5048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24744"/>
            <a:ext cx="8229600" cy="1143000"/>
          </a:xfrm>
        </p:spPr>
        <p:txBody>
          <a:bodyPr>
            <a:normAutofit fontScale="90000"/>
          </a:bodyPr>
          <a:lstStyle/>
          <a:p>
            <a:r>
              <a:rPr lang="lt-LT" sz="3100" b="1" dirty="0" smtClean="0"/>
              <a:t>20 straipsnis. Norminiai teisės aktai, reglamentuojantys saugų darbų organizavimą ir jų vykdymą įmonėse</a:t>
            </a:r>
            <a:r>
              <a:rPr lang="lt-LT" dirty="0" smtClean="0"/>
              <a:t/>
            </a:r>
            <a:br>
              <a:rPr lang="lt-LT" dirty="0" smtClean="0"/>
            </a:br>
            <a:endParaRPr lang="lt-LT" dirty="0"/>
          </a:p>
        </p:txBody>
      </p:sp>
      <p:sp>
        <p:nvSpPr>
          <p:cNvPr id="3" name="Content Placeholder 2"/>
          <p:cNvSpPr>
            <a:spLocks noGrp="1"/>
          </p:cNvSpPr>
          <p:nvPr>
            <p:ph idx="1"/>
          </p:nvPr>
        </p:nvSpPr>
        <p:spPr/>
        <p:txBody>
          <a:bodyPr>
            <a:normAutofit fontScale="92500" lnSpcReduction="20000"/>
          </a:bodyPr>
          <a:lstStyle/>
          <a:p>
            <a:r>
              <a:rPr lang="lt-LT" dirty="0" smtClean="0"/>
              <a:t>Darbai įmonėje turi būti organizuojami vadovaujantis šiuo Įstatymu ir kitais darbuotojų saugos ir sveikatos norminiais teisės aktais.</a:t>
            </a:r>
            <a:endParaRPr lang="lt-LT" b="1" i="1" dirty="0" smtClean="0"/>
          </a:p>
          <a:p>
            <a:r>
              <a:rPr lang="lt-LT" dirty="0" smtClean="0"/>
              <a:t> </a:t>
            </a:r>
            <a:r>
              <a:rPr lang="lt-LT" dirty="0" smtClean="0"/>
              <a:t>Darbdaviui atstovaujantis asmuo, vadovaudamasis darbuotojų saugos ir sveikatos užtikrinimo principais, numatytais šio Įstatymo 19 straipsnio 2 dalyje, ir darbuotojų saugos ir sveikatos norminiais teisės aktais, technologinių procesų bei darbo priemonių dokumentais, įvertinęs profesinę riziką įmonėje, rengia įmonės darbuotojų saugos ir sveikatos vietinius (lokalinius) norminius teisės aktus (darbuotojų saugos ir sveikatos instrukcijas, saugaus darbų atlikimo taisykles ar instrukcijas ir kitus reikiamus įmonės vietinius (lokalinius) norminius teisės aktus).</a:t>
            </a:r>
            <a:endParaRPr lang="lt-LT" b="1" i="1" dirty="0" smtClean="0"/>
          </a:p>
          <a:p>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012160" y="6021288"/>
            <a:ext cx="2505075" cy="5048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12776"/>
            <a:ext cx="8229600" cy="926976"/>
          </a:xfrm>
        </p:spPr>
        <p:txBody>
          <a:bodyPr>
            <a:noAutofit/>
          </a:bodyPr>
          <a:lstStyle/>
          <a:p>
            <a:r>
              <a:rPr lang="lt-LT" sz="3600" b="1" dirty="0" smtClean="0"/>
              <a:t>20 straipsnis. Norminiai teisės aktai, reglamentuojantys saugų darbų organizavimą ir jų vykdymą įmonėse</a:t>
            </a:r>
            <a:r>
              <a:rPr lang="en-US" sz="3600" b="1" dirty="0" smtClean="0"/>
              <a:t> (2)</a:t>
            </a:r>
            <a:endParaRPr lang="lt-LT" sz="3600" dirty="0"/>
          </a:p>
        </p:txBody>
      </p:sp>
      <p:sp>
        <p:nvSpPr>
          <p:cNvPr id="3" name="Content Placeholder 2"/>
          <p:cNvSpPr>
            <a:spLocks noGrp="1"/>
          </p:cNvSpPr>
          <p:nvPr>
            <p:ph idx="1"/>
          </p:nvPr>
        </p:nvSpPr>
        <p:spPr>
          <a:xfrm>
            <a:off x="611560" y="2468880"/>
            <a:ext cx="8229600" cy="4389120"/>
          </a:xfrm>
        </p:spPr>
        <p:txBody>
          <a:bodyPr/>
          <a:lstStyle/>
          <a:p>
            <a:pPr>
              <a:buNone/>
            </a:pPr>
            <a:r>
              <a:rPr lang="lt-LT" dirty="0" smtClean="0"/>
              <a:t>Darbuotojai privalo laikytis darbdaviui atstovaujančio asmens patvirtintų įmonės darbuotojų saugos ir sveikatos vietinių (lokalinių) norminių teisės aktų (toliau – įmonės darbuotojų saugos ir sveikatos norminiai dokumentai) bei darbuotojų saugos ir sveikatos norminių teisės aktų, su </a:t>
            </a:r>
            <a:r>
              <a:rPr lang="lt-LT" b="1" dirty="0" smtClean="0"/>
              <a:t>kuriais supažindinami pasirašytinai, reikalavimų.</a:t>
            </a:r>
            <a:endParaRPr lang="lt-LT" dirty="0" smtClean="0"/>
          </a:p>
          <a:p>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012160" y="6021288"/>
            <a:ext cx="2505075" cy="5048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628800"/>
            <a:ext cx="8229600" cy="1143000"/>
          </a:xfrm>
        </p:spPr>
        <p:txBody>
          <a:bodyPr>
            <a:noAutofit/>
          </a:bodyPr>
          <a:lstStyle/>
          <a:p>
            <a:r>
              <a:rPr lang="lt-LT" sz="2400" b="1" dirty="0" smtClean="0"/>
              <a:t/>
            </a:r>
            <a:br>
              <a:rPr lang="lt-LT" sz="2400" b="1" dirty="0" smtClean="0"/>
            </a:br>
            <a:r>
              <a:rPr lang="lt-LT" sz="2400" b="1" dirty="0" smtClean="0"/>
              <a:t/>
            </a:r>
            <a:br>
              <a:rPr lang="lt-LT" sz="2400" b="1" dirty="0" smtClean="0"/>
            </a:br>
            <a:r>
              <a:rPr lang="lt-LT" sz="2400" b="1" dirty="0" smtClean="0"/>
              <a:t/>
            </a:r>
            <a:br>
              <a:rPr lang="lt-LT" sz="2400" b="1" dirty="0" smtClean="0"/>
            </a:br>
            <a:r>
              <a:rPr lang="lt-LT" sz="2800" b="1" dirty="0" smtClean="0"/>
              <a:t>25 straipsnis. Darbdavio pareigos sudarant saugias ir sveikatai nekenksmingas darbo sąlygas</a:t>
            </a:r>
            <a:br>
              <a:rPr lang="lt-LT" sz="2800" b="1" dirty="0" smtClean="0"/>
            </a:br>
            <a:r>
              <a:rPr lang="lt-LT" sz="2000" dirty="0" smtClean="0"/>
              <a:t/>
            </a:r>
            <a:br>
              <a:rPr lang="lt-LT" sz="2000" dirty="0" smtClean="0"/>
            </a:br>
            <a:r>
              <a:rPr lang="lt-LT" sz="2000" b="1" dirty="0" smtClean="0"/>
              <a:t>Darbdaviui atstovaujantis asmuo, įgyvendindamas darbdavio pareigą sudaryti darbuotojams saugias ir sveikatai nekenksmingas darbo sąlygas visais su darbu susijusiais aspektais: </a:t>
            </a:r>
            <a:endParaRPr lang="lt-LT" sz="2000" dirty="0" smtClean="0"/>
          </a:p>
        </p:txBody>
      </p:sp>
      <p:sp>
        <p:nvSpPr>
          <p:cNvPr id="3" name="Content Placeholder 2"/>
          <p:cNvSpPr>
            <a:spLocks noGrp="1"/>
          </p:cNvSpPr>
          <p:nvPr>
            <p:ph idx="1"/>
          </p:nvPr>
        </p:nvSpPr>
        <p:spPr>
          <a:xfrm>
            <a:off x="323528" y="2924944"/>
            <a:ext cx="8229600" cy="6135960"/>
          </a:xfrm>
        </p:spPr>
        <p:txBody>
          <a:bodyPr>
            <a:normAutofit/>
          </a:bodyPr>
          <a:lstStyle/>
          <a:p>
            <a:pPr>
              <a:buNone/>
            </a:pPr>
            <a:r>
              <a:rPr lang="x-none" sz="2400" smtClean="0"/>
              <a:t>1) imasi priemonių, kad įmonės statiniai, kuriuose įrengtos darbo vietos</a:t>
            </a:r>
            <a:r>
              <a:rPr lang="x-none" sz="2400" b="1" smtClean="0"/>
              <a:t>, pačios darbo vietos, darbo priemonės, darbo aplinka atitiktų darbuotojų saugos ir sveikatos norminių teisės aktų nustatytus reikalavimus;</a:t>
            </a:r>
            <a:endParaRPr lang="lt-LT" sz="2400" b="1" dirty="0" smtClean="0"/>
          </a:p>
          <a:p>
            <a:pPr>
              <a:buNone/>
            </a:pPr>
            <a:r>
              <a:rPr lang="x-none" sz="2400" smtClean="0"/>
              <a:t>2) organizuoja arba paveda darbdavio įgaliotam asmeniui organizuoti </a:t>
            </a:r>
            <a:r>
              <a:rPr lang="x-none" sz="2400" b="1" smtClean="0"/>
              <a:t>profesinės rizikos vertinimą </a:t>
            </a:r>
            <a:r>
              <a:rPr lang="x-none" sz="2400" smtClean="0"/>
              <a:t>ir tuo pagrindu įvertina (nustato) faktinę darbuotojų saugos ir sveikatos būklę įmonėje, padaliniuose ir atskirose darbo vietose;</a:t>
            </a:r>
            <a:endParaRPr lang="lt-LT" sz="2400" dirty="0" smtClean="0"/>
          </a:p>
        </p:txBody>
      </p:sp>
      <p:pic>
        <p:nvPicPr>
          <p:cNvPr id="4" name="Picture 2" descr="Darbų sauga"/>
          <p:cNvPicPr>
            <a:picLocks noChangeAspect="1" noChangeArrowheads="1"/>
          </p:cNvPicPr>
          <p:nvPr/>
        </p:nvPicPr>
        <p:blipFill>
          <a:blip r:embed="rId2" cstate="print"/>
          <a:srcRect/>
          <a:stretch>
            <a:fillRect/>
          </a:stretch>
        </p:blipFill>
        <p:spPr bwMode="auto">
          <a:xfrm>
            <a:off x="6012160" y="6021288"/>
            <a:ext cx="2505075" cy="5048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96752"/>
            <a:ext cx="8229600" cy="4389120"/>
          </a:xfrm>
        </p:spPr>
        <p:txBody>
          <a:bodyPr>
            <a:normAutofit fontScale="92500" lnSpcReduction="10000"/>
          </a:bodyPr>
          <a:lstStyle/>
          <a:p>
            <a:pPr>
              <a:buNone/>
            </a:pPr>
            <a:r>
              <a:rPr lang="x-none" sz="2800" smtClean="0"/>
              <a:t>3) pagal darbuotojų saugos ir sveikatos būklę įmonėje sprendžia, </a:t>
            </a:r>
            <a:r>
              <a:rPr lang="x-none" sz="2800" b="1" smtClean="0"/>
              <a:t>kokias kolektyvines saugos priemones naudoti,</a:t>
            </a:r>
            <a:r>
              <a:rPr lang="x-none" sz="2800" smtClean="0"/>
              <a:t> organizuoja kolektyvinių apsaugos priemonių įrengimą ir, jeigu jos nepakankamai apsaugo darbuotojus nuo rizikos, darbuotojus </a:t>
            </a:r>
            <a:r>
              <a:rPr lang="x-none" sz="2800" b="1" smtClean="0"/>
              <a:t>aprūpina asmeninėmis apsaugos priemonėmis</a:t>
            </a:r>
            <a:r>
              <a:rPr lang="x-none" sz="2800" smtClean="0"/>
              <a:t>, organizuoja tokių priemonių patikrinimus, aprūpina darbuotojus saugiomis darbo priemonėmis, </a:t>
            </a:r>
            <a:r>
              <a:rPr lang="x-none" sz="2800" b="1" smtClean="0"/>
              <a:t>diegia saugius darbo bei technologijos procesus</a:t>
            </a:r>
            <a:r>
              <a:rPr lang="x-none" sz="2800" smtClean="0"/>
              <a:t>, darboviečių vietose, kur galima rizika, įrengia </a:t>
            </a:r>
            <a:r>
              <a:rPr lang="x-none" sz="2800" b="1" smtClean="0"/>
              <a:t>saugos ženklus, įrengia buities, sanitarines ir asmens higienos patalpas; </a:t>
            </a:r>
            <a:endParaRPr lang="lt-LT" sz="2800" b="1" dirty="0" smtClean="0"/>
          </a:p>
          <a:p>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372200" y="6093296"/>
            <a:ext cx="2505075" cy="5048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980728"/>
            <a:ext cx="7854696" cy="3024336"/>
          </a:xfrm>
        </p:spPr>
        <p:txBody>
          <a:bodyPr>
            <a:noAutofit/>
          </a:bodyPr>
          <a:lstStyle/>
          <a:p>
            <a:pPr algn="l"/>
            <a:r>
              <a:rPr lang="lt-LT" sz="2400" dirty="0" smtClean="0"/>
              <a:t>4) </a:t>
            </a:r>
            <a:r>
              <a:rPr lang="lt-LT" sz="2400" b="1" dirty="0" smtClean="0"/>
              <a:t>užtikrina, kad darbuotojai įsidarbindami ir darbo metu įmonėje gautų išsamią informaciją apie darbuotojų saugos ir sveikatos organizavimą įmonėje</a:t>
            </a:r>
            <a:r>
              <a:rPr lang="lt-LT" sz="2400" dirty="0" smtClean="0"/>
              <a:t>, apie esamą ar galimą profesinę riziką, parengtas priemones rizikai šalinti ir (ar) mažinti</a:t>
            </a:r>
            <a:r>
              <a:rPr lang="en-US" sz="2400" dirty="0" smtClean="0"/>
              <a:t>;</a:t>
            </a:r>
            <a:endParaRPr lang="lt-LT" sz="2400" dirty="0" smtClean="0"/>
          </a:p>
          <a:p>
            <a:pPr algn="l"/>
            <a:r>
              <a:rPr lang="lt-LT" sz="2400" dirty="0" smtClean="0"/>
              <a:t>5) tvirtina </a:t>
            </a:r>
            <a:r>
              <a:rPr lang="lt-LT" sz="2400" b="1" dirty="0" smtClean="0"/>
              <a:t>darbuotojų saugos ir sveikatos instrukcijas, pareigybių aprašymus, </a:t>
            </a:r>
            <a:r>
              <a:rPr lang="lt-LT" sz="2400" dirty="0" smtClean="0"/>
              <a:t>vykdo kolektyvinės sutarties įsipareigojimus dėl darbuotojų saugos ir sveikatos gerinimo; </a:t>
            </a:r>
          </a:p>
          <a:p>
            <a:pPr algn="l"/>
            <a:endParaRPr lang="lt-LT" sz="2000" dirty="0" smtClean="0"/>
          </a:p>
          <a:p>
            <a:pPr algn="l"/>
            <a:endParaRPr lang="lt-LT" sz="2000" dirty="0"/>
          </a:p>
        </p:txBody>
      </p:sp>
      <p:pic>
        <p:nvPicPr>
          <p:cNvPr id="4" name="Picture 2" descr="Darbų sauga"/>
          <p:cNvPicPr>
            <a:picLocks noChangeAspect="1" noChangeArrowheads="1"/>
          </p:cNvPicPr>
          <p:nvPr/>
        </p:nvPicPr>
        <p:blipFill>
          <a:blip r:embed="rId2" cstate="print"/>
          <a:srcRect/>
          <a:stretch>
            <a:fillRect/>
          </a:stretch>
        </p:blipFill>
        <p:spPr bwMode="auto">
          <a:xfrm>
            <a:off x="6012160" y="6021288"/>
            <a:ext cx="2505075" cy="5048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8229600" cy="5559896"/>
          </a:xfrm>
        </p:spPr>
        <p:txBody>
          <a:bodyPr>
            <a:noAutofit/>
          </a:bodyPr>
          <a:lstStyle/>
          <a:p>
            <a:pPr>
              <a:buNone/>
            </a:pPr>
            <a:r>
              <a:rPr lang="x-none" sz="2400" b="1" smtClean="0"/>
              <a:t>6) organizuoja arba paveda darbdavio įgaliotam asmeniui organizuoti darbuotojų instruktavimą</a:t>
            </a:r>
            <a:r>
              <a:rPr lang="lt-LT" sz="2400" b="1" dirty="0" smtClean="0"/>
              <a:t>. </a:t>
            </a:r>
            <a:r>
              <a:rPr lang="x-none" sz="2400" b="1" smtClean="0"/>
              <a:t>Nustato darbuotojų mokymo ir žinių iš darbuotojų saugos ir sveikatos srities tikrinimo tvarką; </a:t>
            </a:r>
            <a:endParaRPr lang="lt-LT" sz="2400" dirty="0" smtClean="0"/>
          </a:p>
          <a:p>
            <a:pPr>
              <a:buNone/>
            </a:pPr>
            <a:r>
              <a:rPr lang="lt-LT" sz="2400" dirty="0" smtClean="0"/>
              <a:t>8) užtikrina Darbo kodekso ir kitų norminių teisės aktų nustatytą darbuotojų darbo ir poilsio laiką, organizuoja </a:t>
            </a:r>
            <a:r>
              <a:rPr lang="lt-LT" sz="2400" b="1" dirty="0" smtClean="0"/>
              <a:t>darbuotojų dirbto darbo laiko apskaitos žiniaraščių pildymą;</a:t>
            </a:r>
          </a:p>
          <a:p>
            <a:pPr>
              <a:buNone/>
            </a:pPr>
            <a:r>
              <a:rPr lang="lt-LT" sz="2400" dirty="0" smtClean="0"/>
              <a:t>9) organizuoja arba paveda darbdavio įgaliotam asmeniui organizuoti </a:t>
            </a:r>
            <a:r>
              <a:rPr lang="lt-LT" sz="2400" b="1" dirty="0" smtClean="0"/>
              <a:t>privalomus darbuotojų sveikatos patikrinimus</a:t>
            </a:r>
            <a:r>
              <a:rPr lang="lt-LT" sz="2400" dirty="0" smtClean="0"/>
              <a:t>. Sudaro darbuotojams sąlygas pasitikrinti sveikatą darbuotojų darbo laiku; </a:t>
            </a:r>
          </a:p>
          <a:p>
            <a:pPr>
              <a:buNone/>
            </a:pPr>
            <a:endParaRPr lang="lt-LT" sz="2000" dirty="0" smtClean="0"/>
          </a:p>
          <a:p>
            <a:endParaRPr lang="lt-LT" sz="2000" dirty="0"/>
          </a:p>
        </p:txBody>
      </p:sp>
      <p:pic>
        <p:nvPicPr>
          <p:cNvPr id="4" name="Picture 2" descr="Darbų sauga"/>
          <p:cNvPicPr>
            <a:picLocks noChangeAspect="1" noChangeArrowheads="1"/>
          </p:cNvPicPr>
          <p:nvPr/>
        </p:nvPicPr>
        <p:blipFill>
          <a:blip r:embed="rId2" cstate="print"/>
          <a:srcRect/>
          <a:stretch>
            <a:fillRect/>
          </a:stretch>
        </p:blipFill>
        <p:spPr bwMode="auto">
          <a:xfrm>
            <a:off x="6228184" y="6165304"/>
            <a:ext cx="2505075" cy="5048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4965184"/>
          </a:xfrm>
        </p:spPr>
        <p:txBody>
          <a:bodyPr>
            <a:normAutofit lnSpcReduction="10000"/>
          </a:bodyPr>
          <a:lstStyle/>
          <a:p>
            <a:pPr>
              <a:buNone/>
            </a:pPr>
            <a:r>
              <a:rPr lang="lt-LT" sz="2800" dirty="0" smtClean="0"/>
              <a:t>12) vadovaudamasis Vyriausybės patvirtintais Nelaimingų atsitikimų darbe tyrimo ir apskaitos nuostatais, Profesinių ligų tyrimo ir apskaitos nuostatais,</a:t>
            </a:r>
            <a:r>
              <a:rPr lang="lt-LT" sz="2800" b="1" dirty="0" smtClean="0"/>
              <a:t> </a:t>
            </a:r>
            <a:r>
              <a:rPr lang="lt-LT" sz="2800" dirty="0" smtClean="0"/>
              <a:t>pats praneša arba paveda darbdavio įgaliotam </a:t>
            </a:r>
            <a:r>
              <a:rPr lang="lt-LT" sz="2800" b="1" dirty="0" smtClean="0"/>
              <a:t>asmeniui pranešti apie nelaimingus atsitikimus darbe, profesines ligas</a:t>
            </a:r>
            <a:r>
              <a:rPr lang="lt-LT" sz="2800" dirty="0" smtClean="0"/>
              <a:t> atitinkamoms valstybės institucijoms, </a:t>
            </a:r>
            <a:r>
              <a:rPr lang="lt-LT" sz="2800" b="1" dirty="0" smtClean="0"/>
              <a:t>sudaro sąlygas tirti nelaimingus atsitikimus darbe ir profesines ligas;</a:t>
            </a:r>
          </a:p>
          <a:p>
            <a:pPr>
              <a:buNone/>
            </a:pPr>
            <a:r>
              <a:rPr lang="lt-LT" sz="2800" dirty="0" smtClean="0"/>
              <a:t>16) atlieka kitas pareigas ir įgyvendina reikiamas priemones, sudarydamas darbuotojams saugias ir sveikatai nekenksmingas darbo sąlygas</a:t>
            </a:r>
            <a:r>
              <a:rPr lang="en-US" sz="2800" dirty="0" smtClean="0"/>
              <a:t>.</a:t>
            </a:r>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012160" y="6021288"/>
            <a:ext cx="2505075" cy="5048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96752"/>
            <a:ext cx="8229600" cy="1143000"/>
          </a:xfrm>
        </p:spPr>
        <p:txBody>
          <a:bodyPr>
            <a:normAutofit fontScale="90000"/>
          </a:bodyPr>
          <a:lstStyle/>
          <a:p>
            <a:r>
              <a:rPr lang="lt-LT" b="1" dirty="0" smtClean="0"/>
              <a:t/>
            </a:r>
            <a:br>
              <a:rPr lang="lt-LT" b="1" dirty="0" smtClean="0"/>
            </a:br>
            <a:r>
              <a:rPr lang="lt-LT" sz="3100" b="1" dirty="0" smtClean="0"/>
              <a:t>26 straipsnis. Darbdaviui atstovaujančio asmens, darbdavio įgalioto asmens atestavimas</a:t>
            </a:r>
            <a:r>
              <a:rPr lang="lt-LT" dirty="0" smtClean="0"/>
              <a:t/>
            </a:r>
            <a:br>
              <a:rPr lang="lt-LT" dirty="0" smtClean="0"/>
            </a:br>
            <a:endParaRPr lang="lt-LT" dirty="0"/>
          </a:p>
        </p:txBody>
      </p:sp>
      <p:sp>
        <p:nvSpPr>
          <p:cNvPr id="3" name="Content Placeholder 2"/>
          <p:cNvSpPr>
            <a:spLocks noGrp="1"/>
          </p:cNvSpPr>
          <p:nvPr>
            <p:ph idx="1"/>
          </p:nvPr>
        </p:nvSpPr>
        <p:spPr>
          <a:xfrm>
            <a:off x="539552" y="1700808"/>
            <a:ext cx="8229600" cy="4767808"/>
          </a:xfrm>
        </p:spPr>
        <p:txBody>
          <a:bodyPr>
            <a:normAutofit fontScale="85000" lnSpcReduction="10000"/>
          </a:bodyPr>
          <a:lstStyle/>
          <a:p>
            <a:pPr>
              <a:buNone/>
            </a:pPr>
            <a:r>
              <a:rPr lang="lt-LT" dirty="0" smtClean="0"/>
              <a:t>Kiekvieno darbdavio fizinio asmens ar darbdaviui atstovaujančio įmonės, įstaigos, organizacijos ar kitos organizacinės struktūros vadovo žinios iš darbuotojų saugos ir sveikatos srities </a:t>
            </a:r>
            <a:r>
              <a:rPr lang="lt-LT" b="1" u="sng" dirty="0" smtClean="0"/>
              <a:t>Vyriausybės nustatyta tvarka privalomai tikrinamos prieš jam pradedant eksploatuoti įmonę ar teikti paslaugas </a:t>
            </a:r>
            <a:r>
              <a:rPr lang="lt-LT" dirty="0" smtClean="0"/>
              <a:t>(Darbo kodekso 268 straipsnio 1 dalis). </a:t>
            </a:r>
            <a:endParaRPr lang="en-US" dirty="0" smtClean="0"/>
          </a:p>
          <a:p>
            <a:pPr>
              <a:buNone/>
            </a:pPr>
            <a:r>
              <a:rPr lang="lt-LT" dirty="0" smtClean="0"/>
              <a:t>Atsižvelgiant į darbuotojų skaičių ir profesinę riziką (reglamentuoja Įmonės darbuotojų saugos ir sveikatos tarnybų pavyzdiniai nuostatai, darbuotojų saugos ir sveikatos tarnybos funkcijas gali atlikti pats darbdavys. Tokiu atveju, vadovaujantis Mokymo ir atestavimo darbuotojų saugos ir sveikatos klausimais bendraisiais nuostatais, jis mokosi ir pasirengia žinių tikrinimui (atestavimui) pagal </a:t>
            </a:r>
            <a:r>
              <a:rPr lang="lt-LT" b="1" u="sng" dirty="0" smtClean="0"/>
              <a:t>Darbdavio, darbdaviui atstovaujančio asmens, atliekančio darbuotojų saugos ir sveikatos tarnybos funkcijas, mokymo programą</a:t>
            </a:r>
            <a:r>
              <a:rPr lang="lt-LT" dirty="0" smtClean="0"/>
              <a:t>. </a:t>
            </a:r>
          </a:p>
          <a:p>
            <a:pPr>
              <a:buNone/>
            </a:pPr>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372200" y="6093296"/>
            <a:ext cx="2505075" cy="5048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84784"/>
            <a:ext cx="8229600" cy="1143000"/>
          </a:xfrm>
        </p:spPr>
        <p:txBody>
          <a:bodyPr>
            <a:normAutofit fontScale="90000"/>
          </a:bodyPr>
          <a:lstStyle/>
          <a:p>
            <a:r>
              <a:rPr lang="en-US" dirty="0" smtClean="0"/>
              <a:t>UAB “SOTERUS” TEIKIA VISAS DARBUOTOJ</a:t>
            </a:r>
            <a:r>
              <a:rPr lang="lt-LT" dirty="0" smtClean="0"/>
              <a:t>Ų SAUGOS PASLAUGOS IR VYKDO MOKYMUS</a:t>
            </a:r>
            <a:endParaRPr lang="lt-LT" dirty="0"/>
          </a:p>
        </p:txBody>
      </p:sp>
      <p:sp>
        <p:nvSpPr>
          <p:cNvPr id="3" name="Content Placeholder 2"/>
          <p:cNvSpPr>
            <a:spLocks noGrp="1"/>
          </p:cNvSpPr>
          <p:nvPr>
            <p:ph idx="1"/>
          </p:nvPr>
        </p:nvSpPr>
        <p:spPr>
          <a:xfrm>
            <a:off x="914400" y="2708920"/>
            <a:ext cx="8229600" cy="4389120"/>
          </a:xfrm>
        </p:spPr>
        <p:txBody>
          <a:bodyPr/>
          <a:lstStyle/>
          <a:p>
            <a:r>
              <a:rPr lang="lt-LT" sz="2800" i="1" dirty="0" smtClean="0"/>
              <a:t>Lietuvos Respublikos socialinės apsaugos ir darbo ministerijos suteikta teisė UAB „SOTERUS“ teikti darbuotojų saugos ir sveikatos paslaugas Darbuotojų saugos ir sveikatos teikimo licencija</a:t>
            </a:r>
            <a:r>
              <a:rPr lang="lt-LT" sz="2800" dirty="0" smtClean="0"/>
              <a:t/>
            </a:r>
            <a:br>
              <a:rPr lang="lt-LT" sz="2800" dirty="0" smtClean="0"/>
            </a:br>
            <a:r>
              <a:rPr lang="lt-LT" sz="2800" i="1" dirty="0" smtClean="0"/>
              <a:t> Nr. DSSL-24, išduota 2008-08-21</a:t>
            </a:r>
          </a:p>
          <a:p>
            <a:r>
              <a:rPr lang="en-US" sz="2800" i="1" dirty="0" smtClean="0"/>
              <a:t>LR </a:t>
            </a:r>
            <a:r>
              <a:rPr lang="lt-LT" sz="2800" i="1" dirty="0" smtClean="0"/>
              <a:t>Švietimo ministerijos išduota licencija vykdyti pagal formaliojo mokymo programas Darbų saugos mokymus. </a:t>
            </a:r>
            <a:r>
              <a:rPr lang="lt-LT" dirty="0" smtClean="0"/>
              <a:t/>
            </a:r>
            <a:br>
              <a:rPr lang="lt-LT" dirty="0" smtClean="0"/>
            </a:br>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012160" y="6021288"/>
            <a:ext cx="2505075" cy="5048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96752"/>
            <a:ext cx="8229600" cy="1143000"/>
          </a:xfrm>
        </p:spPr>
        <p:txBody>
          <a:bodyPr>
            <a:normAutofit fontScale="90000"/>
          </a:bodyPr>
          <a:lstStyle/>
          <a:p>
            <a:r>
              <a:rPr lang="lt-LT" sz="3600" b="1" dirty="0" smtClean="0"/>
              <a:t>27 straipsnis. Darbuotojų instruktavimas ir mokymas </a:t>
            </a:r>
            <a:r>
              <a:rPr lang="lt-LT" dirty="0" smtClean="0"/>
              <a:t/>
            </a:r>
            <a:br>
              <a:rPr lang="lt-LT" dirty="0" smtClean="0"/>
            </a:br>
            <a:endParaRPr lang="lt-LT" dirty="0"/>
          </a:p>
        </p:txBody>
      </p:sp>
      <p:sp>
        <p:nvSpPr>
          <p:cNvPr id="3" name="Content Placeholder 2"/>
          <p:cNvSpPr>
            <a:spLocks noGrp="1"/>
          </p:cNvSpPr>
          <p:nvPr>
            <p:ph idx="1"/>
          </p:nvPr>
        </p:nvSpPr>
        <p:spPr>
          <a:xfrm>
            <a:off x="395536" y="1772816"/>
            <a:ext cx="8229600" cy="4389120"/>
          </a:xfrm>
        </p:spPr>
        <p:txBody>
          <a:bodyPr>
            <a:normAutofit fontScale="62500" lnSpcReduction="20000"/>
          </a:bodyPr>
          <a:lstStyle/>
          <a:p>
            <a:pPr>
              <a:buNone/>
            </a:pPr>
            <a:r>
              <a:rPr lang="x-none" sz="3600" b="1" smtClean="0"/>
              <a:t>Darbdavys </a:t>
            </a:r>
            <a:r>
              <a:rPr lang="x-none" sz="3600" b="1" smtClean="0"/>
              <a:t>negali reikalauti, kad darbuotojas pradėtų darbą įmonėje, jeigu jis neinstruktuotas saugiai dirbti jam pavestą darbą.</a:t>
            </a:r>
            <a:r>
              <a:rPr lang="x-none" sz="3600" smtClean="0"/>
              <a:t> Darbuotojai instruktuojami šio Įstatymo 25 straipsnio 6 </a:t>
            </a:r>
            <a:r>
              <a:rPr lang="x-none" sz="3600" i="1" smtClean="0"/>
              <a:t>( organizuoja arba paveda darbdavio įgaliotam asmeniui organizuoti darbuotojų instruktavimą užtikrinant, kad darbuotojai būtų instruktuojami</a:t>
            </a:r>
            <a:r>
              <a:rPr lang="lt-LT" sz="3600" i="1" dirty="0" smtClean="0"/>
              <a:t>:</a:t>
            </a:r>
          </a:p>
          <a:p>
            <a:r>
              <a:rPr lang="x-none" sz="3600" i="1" smtClean="0"/>
              <a:t> priimant į darb</a:t>
            </a:r>
            <a:r>
              <a:rPr lang="lt-LT" sz="3600" i="1" dirty="0" smtClean="0"/>
              <a:t>ą;</a:t>
            </a:r>
          </a:p>
          <a:p>
            <a:r>
              <a:rPr lang="x-none" sz="3600" i="1" smtClean="0"/>
              <a:t> perkeliant į kitą darbą</a:t>
            </a:r>
            <a:r>
              <a:rPr lang="lt-LT" sz="3600" i="1" dirty="0" smtClean="0"/>
              <a:t>;</a:t>
            </a:r>
          </a:p>
          <a:p>
            <a:r>
              <a:rPr lang="x-none" sz="3600" i="1" smtClean="0"/>
              <a:t> pakeitus darbo organizavimą</a:t>
            </a:r>
            <a:r>
              <a:rPr lang="lt-LT" sz="3600" i="1" dirty="0" smtClean="0"/>
              <a:t>;</a:t>
            </a:r>
          </a:p>
          <a:p>
            <a:r>
              <a:rPr lang="x-none" sz="3600" i="1" smtClean="0"/>
              <a:t> pradėjus naudoti naujas ar modernizuotas darbo priemones</a:t>
            </a:r>
            <a:r>
              <a:rPr lang="lt-LT" sz="3600" i="1" dirty="0" smtClean="0"/>
              <a:t>;</a:t>
            </a:r>
          </a:p>
          <a:p>
            <a:r>
              <a:rPr lang="x-none" sz="3600" i="1" smtClean="0"/>
              <a:t> pradėjus naudoti naujas technologijas</a:t>
            </a:r>
            <a:r>
              <a:rPr lang="lt-LT" sz="3600" i="1" dirty="0" smtClean="0"/>
              <a:t>;</a:t>
            </a:r>
          </a:p>
          <a:p>
            <a:r>
              <a:rPr lang="x-none" sz="3600" i="1" smtClean="0"/>
              <a:t> pakeitus ar priėmus naujus darbuotojų saugos ir sveikatos norminius teisės aktus. </a:t>
            </a:r>
            <a:endParaRPr lang="lt-LT" sz="3600" i="1" dirty="0" smtClean="0"/>
          </a:p>
          <a:p>
            <a:pPr>
              <a:buNone/>
            </a:pPr>
            <a:endParaRPr lang="lt-LT" dirty="0" smtClean="0"/>
          </a:p>
          <a:p>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012160" y="6021288"/>
            <a:ext cx="2505075" cy="5048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smtClean="0"/>
              <a:t>27 straipsnis. Darbuotojų instruktavimas ir mokymas (</a:t>
            </a:r>
            <a:r>
              <a:rPr lang="en-US" sz="2800" b="1" dirty="0" smtClean="0"/>
              <a:t>2)</a:t>
            </a:r>
            <a:endParaRPr lang="lt-LT" sz="2800" dirty="0"/>
          </a:p>
        </p:txBody>
      </p:sp>
      <p:sp>
        <p:nvSpPr>
          <p:cNvPr id="3" name="Content Placeholder 2"/>
          <p:cNvSpPr>
            <a:spLocks noGrp="1"/>
          </p:cNvSpPr>
          <p:nvPr>
            <p:ph idx="1"/>
          </p:nvPr>
        </p:nvSpPr>
        <p:spPr/>
        <p:txBody>
          <a:bodyPr>
            <a:normAutofit fontScale="92500" lnSpcReduction="10000"/>
          </a:bodyPr>
          <a:lstStyle/>
          <a:p>
            <a:r>
              <a:rPr lang="x-none" sz="2800" smtClean="0"/>
              <a:t>Nustato darbuotojų mokymo ir žinių iš darbuotojų saugos ir sveikatos srities tikrinimo tvarką)</a:t>
            </a:r>
            <a:r>
              <a:rPr lang="lt-LT" sz="2800" dirty="0" smtClean="0"/>
              <a:t>.</a:t>
            </a:r>
          </a:p>
          <a:p>
            <a:r>
              <a:rPr lang="x-none" sz="2800" smtClean="0"/>
              <a:t>Darbuotojų instruktavimo ir mokymo tvarką įmonėje nustato darbdaviui atstovaujantis asmuo. </a:t>
            </a:r>
            <a:endParaRPr lang="lt-LT" sz="2800" dirty="0" smtClean="0"/>
          </a:p>
          <a:p>
            <a:r>
              <a:rPr lang="x-none" sz="2800" smtClean="0"/>
              <a:t>Darbuotojų saugos ir sveikatos instrukcijų</a:t>
            </a:r>
            <a:r>
              <a:rPr lang="lt-LT" sz="2800" dirty="0" smtClean="0"/>
              <a:t> (i</a:t>
            </a:r>
            <a:r>
              <a:rPr lang="lt-LT" sz="2800" b="1" dirty="0" smtClean="0"/>
              <a:t>nstrukcijos įmonėje rengiamos darbo vietoms, darbuotojų profesijoms, darbams (gamybos procesams) atlikti)</a:t>
            </a:r>
            <a:r>
              <a:rPr lang="x-none" sz="2800" smtClean="0"/>
              <a:t>, pagal kurias instruktuojami darbuotojai</a:t>
            </a:r>
            <a:r>
              <a:rPr lang="lt-LT" sz="2800" dirty="0" smtClean="0"/>
              <a:t>,</a:t>
            </a:r>
            <a:r>
              <a:rPr lang="x-none" sz="2800" smtClean="0"/>
              <a:t> dirbantys bet kurios ekonominės veiklos rūšies įmonėje, rengimo ir darbuotojų, instruktavimo tvarką nustato Valstybinė darbo inspekcija.</a:t>
            </a:r>
            <a:endParaRPr lang="lt-LT" sz="2800" dirty="0" smtClean="0"/>
          </a:p>
          <a:p>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372200" y="6165304"/>
            <a:ext cx="2505075" cy="5048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40768"/>
            <a:ext cx="8229600" cy="1143000"/>
          </a:xfrm>
        </p:spPr>
        <p:txBody>
          <a:bodyPr>
            <a:normAutofit fontScale="90000"/>
          </a:bodyPr>
          <a:lstStyle/>
          <a:p>
            <a:r>
              <a:rPr lang="lt-LT" sz="4000" b="1" dirty="0" smtClean="0"/>
              <a:t>46 straipsnis. Darbdavių ir darbuotojų atsakomybė</a:t>
            </a:r>
            <a:r>
              <a:rPr lang="lt-LT" dirty="0" smtClean="0"/>
              <a:t/>
            </a:r>
            <a:br>
              <a:rPr lang="lt-LT" dirty="0" smtClean="0"/>
            </a:br>
            <a:endParaRPr lang="lt-LT" dirty="0"/>
          </a:p>
        </p:txBody>
      </p:sp>
      <p:sp>
        <p:nvSpPr>
          <p:cNvPr id="3" name="Content Placeholder 2"/>
          <p:cNvSpPr>
            <a:spLocks noGrp="1"/>
          </p:cNvSpPr>
          <p:nvPr>
            <p:ph idx="1"/>
          </p:nvPr>
        </p:nvSpPr>
        <p:spPr/>
        <p:txBody>
          <a:bodyPr>
            <a:normAutofit fontScale="92500" lnSpcReduction="20000"/>
          </a:bodyPr>
          <a:lstStyle/>
          <a:p>
            <a:pPr>
              <a:buNone/>
            </a:pPr>
            <a:r>
              <a:rPr lang="lt-LT" dirty="0" smtClean="0"/>
              <a:t>1. Darbdaviui atstovaujantis asmuo ar darbdavio įgaliotas asmuo, kuris savo veikimu ar neveikimu pažeidė darbuotojų saugos ir sveikatos norminius teisės aktus ir tuo neužtikrino saugių ir sveikatai nekenksmingų darbo sąlygų, atsako įstatymų nustatyta tvarka.</a:t>
            </a:r>
          </a:p>
          <a:p>
            <a:pPr>
              <a:buNone/>
            </a:pPr>
            <a:r>
              <a:rPr lang="lt-LT" dirty="0" smtClean="0"/>
              <a:t>2. Darbdavys neatsako už darbuotojų saugos ir sveikatos reikalavimų neužtikrinimą arba atsakomybė už tai gali būti sumažinta, jeigu ištyrus nelaimingą atsitikimą darbe ar profesinę ligą nustatoma, kad tai įvyko susiklosčius neįprastoms ar nenumatytoms aplinkybėms, kurių darbdaviui atstovaujantis asmuo ar darbdavio įgaliotas asmuo negalėjo kontroliuoti, arba dėl atsitikimų, kurių padarinių nebuvo galima išvengti, nors ir buvo naudojamos visos reikiamos priemonės. </a:t>
            </a:r>
          </a:p>
          <a:p>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156176" y="6093296"/>
            <a:ext cx="2505075" cy="5048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lstStyle/>
          <a:p>
            <a:pPr>
              <a:buNone/>
            </a:pPr>
            <a:r>
              <a:rPr lang="lt-LT" b="1" dirty="0" smtClean="0"/>
              <a:t>47 straipsnis. Darbuotojų saugos ir sveikatos kontrolė </a:t>
            </a:r>
            <a:endParaRPr lang="lt-LT" dirty="0" smtClean="0"/>
          </a:p>
          <a:p>
            <a:pPr>
              <a:buNone/>
            </a:pPr>
            <a:r>
              <a:rPr lang="lt-LT" dirty="0" smtClean="0"/>
              <a:t>Kaip įmonėse laikomasi darbuotojų saugos ir sveikatos norminių teisės aktų reikalavimų, kontroliuoja Valstybinė darbo inspekcija.</a:t>
            </a:r>
            <a:endParaRPr lang="lt-LT" b="1" i="1" dirty="0" smtClean="0"/>
          </a:p>
          <a:p>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228184" y="6021288"/>
            <a:ext cx="2505075" cy="5048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7851648" cy="1828800"/>
          </a:xfrm>
        </p:spPr>
        <p:txBody>
          <a:bodyPr>
            <a:normAutofit/>
          </a:bodyPr>
          <a:lstStyle/>
          <a:p>
            <a:r>
              <a:rPr lang="lt-LT" sz="3200" dirty="0" smtClean="0"/>
              <a:t>Asmen</a:t>
            </a:r>
            <a:r>
              <a:rPr lang="en-US" sz="3200" dirty="0" err="1" smtClean="0"/>
              <a:t>ims</a:t>
            </a:r>
            <a:r>
              <a:rPr lang="lt-LT" sz="3200" dirty="0" smtClean="0"/>
              <a:t>, kuriems už DSS reglamentuojančių teisės aktų pažeidimus skir</a:t>
            </a:r>
            <a:r>
              <a:rPr lang="en-US" sz="3200" dirty="0" err="1" smtClean="0"/>
              <a:t>iama</a:t>
            </a:r>
            <a:r>
              <a:rPr lang="en-US" sz="3200" dirty="0" smtClean="0"/>
              <a:t> </a:t>
            </a:r>
            <a:r>
              <a:rPr lang="lt-LT" sz="3200" dirty="0" smtClean="0"/>
              <a:t> administracinė nuobauda</a:t>
            </a:r>
            <a:endParaRPr lang="lt-LT" sz="3200" dirty="0"/>
          </a:p>
        </p:txBody>
      </p:sp>
      <p:sp>
        <p:nvSpPr>
          <p:cNvPr id="3" name="Subtitle 2"/>
          <p:cNvSpPr>
            <a:spLocks noGrp="1"/>
          </p:cNvSpPr>
          <p:nvPr>
            <p:ph type="subTitle" idx="1"/>
          </p:nvPr>
        </p:nvSpPr>
        <p:spPr>
          <a:xfrm>
            <a:off x="827584" y="2276872"/>
            <a:ext cx="7854696" cy="1752600"/>
          </a:xfrm>
        </p:spPr>
        <p:txBody>
          <a:bodyPr>
            <a:noAutofit/>
          </a:bodyPr>
          <a:lstStyle/>
          <a:p>
            <a:r>
              <a:rPr lang="lt-LT" sz="1800" dirty="0" smtClean="0"/>
              <a:t>Pagal Administracinių teisės pažeidimų kodekso (ATPK) 41 straipsnio 5 dalį, įsigaliojusią nuo 2006 m. birželio 30 d., „Administracinę nuobaudą už šiame straipsnyje ir šio kodekso 41(3), 41(4), 41(5) straipsniuose numatytus pažeidimus paskyręs organas (pareigūnas), nepažeisdamas asmens duomenų teisinės apsaugos reikalavimų, taip pat įstatymų saugomų valstybės, tarnybos, komercinės, profesinės ir kitų paslapčių apsaugos reikalavimų ir laikydamasis kitų įstatymuose numatytų apribojimų ir draudimų, apie šios nuobaudos paskyrimą paskelbia per visuomenės informavimo priemones.“</a:t>
            </a:r>
          </a:p>
          <a:p>
            <a:r>
              <a:rPr lang="lt-LT" sz="1800" b="1" dirty="0" smtClean="0"/>
              <a:t>ATPK 41 str. - </a:t>
            </a:r>
            <a:r>
              <a:rPr lang="lt-LT" sz="1800" dirty="0" smtClean="0"/>
              <a:t>administracinė nuobauda skirta už darbo įstatymų, darbų saugos ir darbo higienos norminių aktų pažeidimus;</a:t>
            </a:r>
            <a:br>
              <a:rPr lang="lt-LT" sz="1800" dirty="0" smtClean="0"/>
            </a:br>
            <a:r>
              <a:rPr lang="lt-LT" sz="1800" b="1" dirty="0" smtClean="0"/>
              <a:t>ATPK 41(4) 1 d. - </a:t>
            </a:r>
            <a:r>
              <a:rPr lang="lt-LT" sz="1800" dirty="0" smtClean="0"/>
              <a:t>administracinė nuobauda skirta už darbo užmokesčio apskaičiavimo ir mokėjimo tvarkos pažeidimus;</a:t>
            </a:r>
            <a:br>
              <a:rPr lang="lt-LT" sz="1800" dirty="0" smtClean="0"/>
            </a:br>
            <a:r>
              <a:rPr lang="lt-LT" sz="1800" b="1" dirty="0" smtClean="0"/>
              <a:t>ATPK 41(5) 1 d. - </a:t>
            </a:r>
            <a:r>
              <a:rPr lang="lt-LT" sz="1800" dirty="0" smtClean="0"/>
              <a:t>administracinė nuobauda skirta už darbo laiko apskaitos pažeidimus.</a:t>
            </a:r>
          </a:p>
          <a:p>
            <a:endParaRPr lang="lt-LT"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4664"/>
            <a:ext cx="8229600" cy="1143000"/>
          </a:xfrm>
        </p:spPr>
        <p:txBody>
          <a:bodyPr>
            <a:normAutofit fontScale="90000"/>
          </a:bodyPr>
          <a:lstStyle/>
          <a:p>
            <a:r>
              <a:rPr lang="lt-LT" dirty="0" smtClean="0"/>
              <a:t/>
            </a:r>
            <a:br>
              <a:rPr lang="lt-LT" dirty="0" smtClean="0"/>
            </a:br>
            <a:r>
              <a:rPr lang="en-US" sz="3100" b="1" dirty="0" smtClean="0"/>
              <a:t>ATPK </a:t>
            </a:r>
            <a:r>
              <a:rPr lang="lt-LT" sz="3100" b="1" dirty="0" smtClean="0"/>
              <a:t>41 straipsnis. Darbo įstatymų, darbų saugos ir darbo higienos norminių aktų pažeidimas</a:t>
            </a:r>
            <a:endParaRPr lang="lt-LT" sz="3100" b="1" dirty="0"/>
          </a:p>
        </p:txBody>
      </p:sp>
      <p:sp>
        <p:nvSpPr>
          <p:cNvPr id="3" name="Content Placeholder 2"/>
          <p:cNvSpPr>
            <a:spLocks noGrp="1"/>
          </p:cNvSpPr>
          <p:nvPr>
            <p:ph idx="1"/>
          </p:nvPr>
        </p:nvSpPr>
        <p:spPr>
          <a:xfrm>
            <a:off x="467544" y="1340768"/>
            <a:ext cx="8229600" cy="4389120"/>
          </a:xfrm>
        </p:spPr>
        <p:txBody>
          <a:bodyPr>
            <a:normAutofit fontScale="25000" lnSpcReduction="20000"/>
          </a:bodyPr>
          <a:lstStyle/>
          <a:p>
            <a:pPr>
              <a:buNone/>
            </a:pPr>
            <a:endParaRPr lang="lt-LT" sz="7000" dirty="0" smtClean="0"/>
          </a:p>
          <a:p>
            <a:r>
              <a:rPr lang="lt-LT" sz="9600" dirty="0" smtClean="0">
                <a:latin typeface="Times New Roman" pitchFamily="18" charset="0"/>
                <a:cs typeface="Times New Roman" pitchFamily="18" charset="0"/>
              </a:rPr>
              <a:t>Darbo įstatymų, darbų saugos ir darbo higienos norminių aktų pažeidimas –</a:t>
            </a:r>
          </a:p>
          <a:p>
            <a:pPr>
              <a:buNone/>
            </a:pPr>
            <a:r>
              <a:rPr lang="lt-LT" sz="9600" dirty="0" smtClean="0">
                <a:latin typeface="Times New Roman" pitchFamily="18" charset="0"/>
                <a:cs typeface="Times New Roman" pitchFamily="18" charset="0"/>
              </a:rPr>
              <a:t>užtraukia baudą darbdaviams ar jų įgaliotiems asmenims nuo </a:t>
            </a:r>
            <a:r>
              <a:rPr lang="en-US" sz="9600" b="1" dirty="0" smtClean="0">
                <a:latin typeface="Times New Roman" pitchFamily="18" charset="0"/>
                <a:cs typeface="Times New Roman" pitchFamily="18" charset="0"/>
              </a:rPr>
              <a:t>144 </a:t>
            </a:r>
            <a:r>
              <a:rPr lang="lt-LT" sz="9600" b="1" dirty="0" smtClean="0">
                <a:latin typeface="Times New Roman" pitchFamily="18" charset="0"/>
                <a:cs typeface="Times New Roman" pitchFamily="18" charset="0"/>
              </a:rPr>
              <a:t> iki </a:t>
            </a:r>
            <a:r>
              <a:rPr lang="en-US" sz="9600" b="1" dirty="0" smtClean="0">
                <a:latin typeface="Times New Roman" pitchFamily="18" charset="0"/>
                <a:cs typeface="Times New Roman" pitchFamily="18" charset="0"/>
              </a:rPr>
              <a:t>1448</a:t>
            </a:r>
            <a:r>
              <a:rPr lang="lt-LT" sz="9600" b="1" dirty="0" smtClean="0">
                <a:latin typeface="Times New Roman" pitchFamily="18" charset="0"/>
                <a:cs typeface="Times New Roman" pitchFamily="18" charset="0"/>
              </a:rPr>
              <a:t> eurų.</a:t>
            </a:r>
          </a:p>
          <a:p>
            <a:r>
              <a:rPr lang="lt-LT" sz="9600" dirty="0" smtClean="0">
                <a:latin typeface="Times New Roman" pitchFamily="18" charset="0"/>
                <a:cs typeface="Times New Roman" pitchFamily="18" charset="0"/>
              </a:rPr>
              <a:t>Darbų saugos ir darbo higienos norminių aktų pažeidimas atliekant pavojingus darbus –</a:t>
            </a:r>
          </a:p>
          <a:p>
            <a:pPr>
              <a:buNone/>
            </a:pPr>
            <a:r>
              <a:rPr lang="lt-LT" sz="9600" dirty="0" smtClean="0">
                <a:latin typeface="Times New Roman" pitchFamily="18" charset="0"/>
                <a:cs typeface="Times New Roman" pitchFamily="18" charset="0"/>
              </a:rPr>
              <a:t>užtraukia baudą darbuotojui nuo </a:t>
            </a:r>
            <a:r>
              <a:rPr lang="en-US" sz="9600" b="1" dirty="0" smtClean="0">
                <a:latin typeface="Times New Roman" pitchFamily="18" charset="0"/>
                <a:cs typeface="Times New Roman" pitchFamily="18" charset="0"/>
              </a:rPr>
              <a:t>28 </a:t>
            </a:r>
            <a:r>
              <a:rPr lang="lt-LT" sz="9600" b="1" dirty="0" smtClean="0">
                <a:latin typeface="Times New Roman" pitchFamily="18" charset="0"/>
                <a:cs typeface="Times New Roman" pitchFamily="18" charset="0"/>
              </a:rPr>
              <a:t>iki </a:t>
            </a:r>
            <a:r>
              <a:rPr lang="en-US" sz="9600" b="1" dirty="0" smtClean="0">
                <a:latin typeface="Times New Roman" pitchFamily="18" charset="0"/>
                <a:cs typeface="Times New Roman" pitchFamily="18" charset="0"/>
              </a:rPr>
              <a:t>86</a:t>
            </a:r>
            <a:r>
              <a:rPr lang="lt-LT" sz="9600" b="1" dirty="0" smtClean="0">
                <a:latin typeface="Times New Roman" pitchFamily="18" charset="0"/>
                <a:cs typeface="Times New Roman" pitchFamily="18" charset="0"/>
              </a:rPr>
              <a:t>eurų.</a:t>
            </a:r>
          </a:p>
          <a:p>
            <a:r>
              <a:rPr lang="lt-LT" sz="9600" dirty="0" smtClean="0">
                <a:latin typeface="Times New Roman" pitchFamily="18" charset="0"/>
                <a:cs typeface="Times New Roman" pitchFamily="18" charset="0"/>
              </a:rPr>
              <a:t>Darbų saugos ir darbo higienos norminių aktų pažeidimas, kai pavojingus darbus atlieka neblaivus arba apsvaigęs nuo narkotinių ar toksinių medžiagų </a:t>
            </a:r>
            <a:r>
              <a:rPr lang="lt-LT" sz="9600" b="1" dirty="0" smtClean="0">
                <a:latin typeface="Times New Roman" pitchFamily="18" charset="0"/>
                <a:cs typeface="Times New Roman" pitchFamily="18" charset="0"/>
              </a:rPr>
              <a:t>darbuotojas</a:t>
            </a:r>
            <a:r>
              <a:rPr lang="lt-LT" sz="9600" dirty="0" smtClean="0">
                <a:latin typeface="Times New Roman" pitchFamily="18" charset="0"/>
                <a:cs typeface="Times New Roman" pitchFamily="18" charset="0"/>
              </a:rPr>
              <a:t>, taip pat darbuotojo vengimas pasitikrinti neblaivumą (girtumą) ar apsvaigimą</a:t>
            </a:r>
            <a:r>
              <a:rPr lang="lt-LT" sz="9600" i="1" dirty="0" smtClean="0">
                <a:latin typeface="Times New Roman" pitchFamily="18" charset="0"/>
                <a:cs typeface="Times New Roman" pitchFamily="18" charset="0"/>
              </a:rPr>
              <a:t> </a:t>
            </a:r>
            <a:r>
              <a:rPr lang="lt-LT" sz="9600" dirty="0" smtClean="0">
                <a:latin typeface="Times New Roman" pitchFamily="18" charset="0"/>
                <a:cs typeface="Times New Roman" pitchFamily="18" charset="0"/>
              </a:rPr>
              <a:t>–</a:t>
            </a:r>
          </a:p>
          <a:p>
            <a:pPr>
              <a:buNone/>
            </a:pPr>
            <a:r>
              <a:rPr lang="lt-LT" sz="9600" dirty="0" smtClean="0">
                <a:latin typeface="Times New Roman" pitchFamily="18" charset="0"/>
                <a:cs typeface="Times New Roman" pitchFamily="18" charset="0"/>
              </a:rPr>
              <a:t>užtraukia baudą darbuotojui nuo </a:t>
            </a:r>
            <a:r>
              <a:rPr lang="en-US" sz="9600" b="1" dirty="0" smtClean="0">
                <a:latin typeface="Times New Roman" pitchFamily="18" charset="0"/>
                <a:cs typeface="Times New Roman" pitchFamily="18" charset="0"/>
              </a:rPr>
              <a:t>86</a:t>
            </a:r>
            <a:r>
              <a:rPr lang="lt-LT" sz="9600" b="1" dirty="0" smtClean="0">
                <a:latin typeface="Times New Roman" pitchFamily="18" charset="0"/>
                <a:cs typeface="Times New Roman" pitchFamily="18" charset="0"/>
              </a:rPr>
              <a:t> iki</a:t>
            </a:r>
            <a:r>
              <a:rPr lang="en-US" sz="9600" b="1" dirty="0" smtClean="0">
                <a:latin typeface="Times New Roman" pitchFamily="18" charset="0"/>
                <a:cs typeface="Times New Roman" pitchFamily="18" charset="0"/>
              </a:rPr>
              <a:t> 289</a:t>
            </a:r>
            <a:r>
              <a:rPr lang="lt-LT" sz="9600" b="1" dirty="0" smtClean="0">
                <a:latin typeface="Times New Roman" pitchFamily="18" charset="0"/>
                <a:cs typeface="Times New Roman" pitchFamily="18" charset="0"/>
              </a:rPr>
              <a:t> eurų.</a:t>
            </a:r>
          </a:p>
          <a:p>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156176" y="6093296"/>
            <a:ext cx="2505075" cy="5048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401216"/>
          </a:xfrm>
        </p:spPr>
        <p:txBody>
          <a:bodyPr>
            <a:normAutofit fontScale="90000"/>
          </a:bodyPr>
          <a:lstStyle/>
          <a:p>
            <a:endParaRPr lang="lt-LT" dirty="0"/>
          </a:p>
        </p:txBody>
      </p:sp>
      <p:sp>
        <p:nvSpPr>
          <p:cNvPr id="3" name="Subtitle 2"/>
          <p:cNvSpPr>
            <a:spLocks noGrp="1"/>
          </p:cNvSpPr>
          <p:nvPr>
            <p:ph type="subTitle" idx="1"/>
          </p:nvPr>
        </p:nvSpPr>
        <p:spPr>
          <a:xfrm>
            <a:off x="533400" y="2204864"/>
            <a:ext cx="7854696" cy="2776272"/>
          </a:xfrm>
        </p:spPr>
        <p:txBody>
          <a:bodyPr/>
          <a:lstStyle/>
          <a:p>
            <a:endParaRPr lang="lt-LT" dirty="0"/>
          </a:p>
        </p:txBody>
      </p:sp>
      <p:pic>
        <p:nvPicPr>
          <p:cNvPr id="14338" name="Picture 2"/>
          <p:cNvPicPr>
            <a:picLocks noChangeAspect="1" noChangeArrowheads="1"/>
          </p:cNvPicPr>
          <p:nvPr/>
        </p:nvPicPr>
        <p:blipFill>
          <a:blip r:embed="rId2" cstate="print"/>
          <a:srcRect/>
          <a:stretch>
            <a:fillRect/>
          </a:stretch>
        </p:blipFill>
        <p:spPr bwMode="auto">
          <a:xfrm>
            <a:off x="0" y="620689"/>
            <a:ext cx="9144000"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56792"/>
            <a:ext cx="8229600" cy="938368"/>
          </a:xfrm>
        </p:spPr>
        <p:txBody>
          <a:bodyPr>
            <a:normAutofit fontScale="90000"/>
          </a:bodyPr>
          <a:lstStyle/>
          <a:p>
            <a:r>
              <a:rPr lang="en-US" sz="2700" b="1" cap="all" dirty="0" smtClean="0"/>
              <a:t/>
            </a:r>
            <a:br>
              <a:rPr lang="en-US" sz="2700" b="1" cap="all" dirty="0" smtClean="0"/>
            </a:br>
            <a:r>
              <a:rPr lang="en-US" sz="2700" b="1" cap="all" dirty="0" smtClean="0"/>
              <a:t/>
            </a:r>
            <a:br>
              <a:rPr lang="en-US" sz="2700" b="1" cap="all" dirty="0" smtClean="0"/>
            </a:br>
            <a:r>
              <a:rPr lang="en-US" sz="2700" b="1" cap="all" dirty="0" smtClean="0"/>
              <a:t/>
            </a:r>
            <a:br>
              <a:rPr lang="en-US" sz="2700" b="1" cap="all" dirty="0" smtClean="0"/>
            </a:br>
            <a:r>
              <a:rPr lang="en-US" sz="2700" b="1" cap="all" dirty="0" smtClean="0"/>
              <a:t/>
            </a:r>
            <a:br>
              <a:rPr lang="en-US" sz="2700" b="1" cap="all" dirty="0" smtClean="0"/>
            </a:br>
            <a:r>
              <a:rPr lang="en-US" sz="2700" b="1" cap="all" dirty="0" smtClean="0"/>
              <a:t/>
            </a:r>
            <a:br>
              <a:rPr lang="en-US" sz="2700" b="1" cap="all" dirty="0" smtClean="0"/>
            </a:br>
            <a:r>
              <a:rPr lang="en-US" sz="2700" b="1" cap="all" dirty="0" smtClean="0"/>
              <a:t/>
            </a:r>
            <a:br>
              <a:rPr lang="en-US" sz="2700" b="1" cap="all" dirty="0" smtClean="0"/>
            </a:br>
            <a:r>
              <a:rPr lang="lt-LT" sz="2700" b="1" cap="all" dirty="0" smtClean="0"/>
              <a:t>LR ŽALOS ATLYGINIMO DĖL NELAIMINGŲ ATSITIKIMŲ DARBE</a:t>
            </a:r>
            <a:r>
              <a:rPr lang="en-US" sz="2700" b="1" cap="all" dirty="0" smtClean="0"/>
              <a:t> </a:t>
            </a:r>
            <a:r>
              <a:rPr lang="lt-LT" sz="2700" b="1" cap="all" dirty="0" smtClean="0"/>
              <a:t>AR SUSIRGIMŲ PROFESINE LIGA</a:t>
            </a:r>
            <a:r>
              <a:rPr lang="en-US" sz="2700" b="1" cap="all" dirty="0" smtClean="0"/>
              <a:t> </a:t>
            </a:r>
            <a:r>
              <a:rPr lang="lt-LT" sz="2700" b="1" cap="all" dirty="0" smtClean="0"/>
              <a:t>LAIKINASIS</a:t>
            </a:r>
            <a:br>
              <a:rPr lang="lt-LT" sz="2700" b="1" cap="all" dirty="0" smtClean="0"/>
            </a:br>
            <a:r>
              <a:rPr lang="lt-LT" sz="2700" b="1" cap="all" dirty="0" smtClean="0"/>
              <a:t>ĮSTATYMAS</a:t>
            </a:r>
            <a:r>
              <a:rPr lang="lt-LT" cap="all" dirty="0" smtClean="0"/>
              <a:t/>
            </a:r>
            <a:br>
              <a:rPr lang="lt-LT" cap="all" dirty="0" smtClean="0"/>
            </a:br>
            <a:endParaRPr lang="lt-LT" dirty="0"/>
          </a:p>
        </p:txBody>
      </p:sp>
      <p:sp>
        <p:nvSpPr>
          <p:cNvPr id="3" name="Content Placeholder 2"/>
          <p:cNvSpPr>
            <a:spLocks noGrp="1"/>
          </p:cNvSpPr>
          <p:nvPr>
            <p:ph idx="1"/>
          </p:nvPr>
        </p:nvSpPr>
        <p:spPr>
          <a:xfrm>
            <a:off x="539552" y="1745432"/>
            <a:ext cx="8229600" cy="5788024"/>
          </a:xfrm>
        </p:spPr>
        <p:txBody>
          <a:bodyPr>
            <a:normAutofit fontScale="32500" lnSpcReduction="20000"/>
          </a:bodyPr>
          <a:lstStyle/>
          <a:p>
            <a:pPr>
              <a:buNone/>
            </a:pPr>
            <a:r>
              <a:rPr lang="lt-LT" sz="5500" b="1" dirty="0" smtClean="0"/>
              <a:t>1 straipsnis. Įstatymo paskirtis</a:t>
            </a:r>
            <a:endParaRPr lang="lt-LT" sz="5500" dirty="0" smtClean="0"/>
          </a:p>
          <a:p>
            <a:pPr>
              <a:buNone/>
            </a:pPr>
            <a:r>
              <a:rPr lang="lt-LT" sz="5500" dirty="0" smtClean="0"/>
              <a:t>Šis įstatymas nustato žalos atlyginimo dėl nelaimingų atsitikimų darbe ar susirgimų profesine liga tvarką, dydį bei asmenis, turinčius teisę į šį atlyginimą.</a:t>
            </a:r>
          </a:p>
          <a:p>
            <a:pPr>
              <a:buNone/>
            </a:pPr>
            <a:r>
              <a:rPr lang="lt-LT" sz="5500" dirty="0" smtClean="0"/>
              <a:t> </a:t>
            </a:r>
            <a:r>
              <a:rPr lang="lt-LT" sz="5500" b="1" dirty="0" smtClean="0"/>
              <a:t>2 straipsnis. Pagrindinės šio įstatymo sąvokos</a:t>
            </a:r>
            <a:endParaRPr lang="lt-LT" sz="5500" dirty="0" smtClean="0"/>
          </a:p>
          <a:p>
            <a:pPr>
              <a:buNone/>
            </a:pPr>
            <a:r>
              <a:rPr lang="lt-LT" sz="5500" dirty="0" smtClean="0"/>
              <a:t>3. </a:t>
            </a:r>
            <a:r>
              <a:rPr lang="lt-LT" sz="5500" b="1" dirty="0" smtClean="0"/>
              <a:t>Nelaimingas atsitikimas darbe </a:t>
            </a:r>
            <a:r>
              <a:rPr lang="lt-LT" sz="5500" dirty="0" smtClean="0"/>
              <a:t>- ūmus darbuotojo sveikatos pakenkimas dėl trumpalaikio darbo aplinkos pavojingo, kenksmingo veiksnio (veiksnių) poveikio, kai darbuotojas netenka darbingumo nors vienai dienai arba dėl to miršta.</a:t>
            </a:r>
          </a:p>
          <a:p>
            <a:pPr>
              <a:buNone/>
            </a:pPr>
            <a:r>
              <a:rPr lang="lt-LT" sz="5500" dirty="0" smtClean="0"/>
              <a:t>4</a:t>
            </a:r>
            <a:r>
              <a:rPr lang="lt-LT" sz="5500" b="1" dirty="0" smtClean="0"/>
              <a:t>. Profesinė liga </a:t>
            </a:r>
            <a:r>
              <a:rPr lang="lt-LT" sz="5500" dirty="0" smtClean="0"/>
              <a:t>- darbuotojo sveikatos sutrikimas dėl darbo aplinkos kenksmingo veiksnio (veiksnių) poveikio, nustatyta tvarka pripažintas profesine liga.</a:t>
            </a:r>
          </a:p>
          <a:p>
            <a:pPr>
              <a:buNone/>
            </a:pPr>
            <a:r>
              <a:rPr lang="lt-LT" sz="5500" dirty="0" smtClean="0"/>
              <a:t>5. </a:t>
            </a:r>
            <a:r>
              <a:rPr lang="lt-LT" sz="5500" b="1" dirty="0" smtClean="0"/>
              <a:t>Darbo vieta </a:t>
            </a:r>
            <a:r>
              <a:rPr lang="lt-LT" sz="5500" dirty="0" smtClean="0"/>
              <a:t>- vieta, kur darbuotojas dirba arba privalo dirbti darbo sutartyje sulygtą darbą.</a:t>
            </a:r>
          </a:p>
          <a:p>
            <a:pPr>
              <a:buNone/>
            </a:pPr>
            <a:r>
              <a:rPr lang="lt-LT" sz="5500" dirty="0" smtClean="0"/>
              <a:t>6. </a:t>
            </a:r>
            <a:r>
              <a:rPr lang="lt-LT" sz="5500" b="1" dirty="0" smtClean="0"/>
              <a:t>Žalos atlyginimo mokėtojai </a:t>
            </a:r>
            <a:r>
              <a:rPr lang="lt-LT" sz="5500" dirty="0" smtClean="0"/>
              <a:t>- juridiniai ir fiziniai asmenys, pagal šį įstatymą ir kitus teisės aktus privalantys mokėti nukentėjusiajam žalos atlyginimą dėl sveikatos sužalojimo darbe, susirgimo profesine liga ar jo mirties.</a:t>
            </a:r>
          </a:p>
          <a:p>
            <a:pPr>
              <a:buNone/>
            </a:pPr>
            <a:r>
              <a:rPr lang="lt-LT" sz="5500" dirty="0" smtClean="0"/>
              <a:t>7. </a:t>
            </a:r>
            <a:r>
              <a:rPr lang="lt-LT" sz="5500" b="1" dirty="0" smtClean="0"/>
              <a:t>Nukentėjusysis - asmuo</a:t>
            </a:r>
            <a:r>
              <a:rPr lang="lt-LT" sz="5500" dirty="0" smtClean="0"/>
              <a:t>, nukentėjęs dėl nelaimingo atsitikimo darbe ar susirgimo profesine liga, jeigu jis pagal šį įstatymą turi teisę gauti žalos atlyginimą.</a:t>
            </a:r>
          </a:p>
          <a:p>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372200" y="6353175"/>
            <a:ext cx="2505075" cy="5048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80"/>
            <a:ext cx="8229600" cy="722344"/>
          </a:xfrm>
        </p:spPr>
        <p:txBody>
          <a:bodyPr>
            <a:normAutofit fontScale="90000"/>
          </a:bodyPr>
          <a:lstStyle/>
          <a:p>
            <a:r>
              <a:rPr lang="en-US" dirty="0" err="1" smtClean="0"/>
              <a:t>Teism</a:t>
            </a:r>
            <a:r>
              <a:rPr lang="lt-LT" dirty="0" smtClean="0"/>
              <a:t>ų praktika</a:t>
            </a:r>
            <a:endParaRPr lang="lt-LT" dirty="0"/>
          </a:p>
        </p:txBody>
      </p:sp>
      <p:sp>
        <p:nvSpPr>
          <p:cNvPr id="3" name="Content Placeholder 2"/>
          <p:cNvSpPr>
            <a:spLocks noGrp="1"/>
          </p:cNvSpPr>
          <p:nvPr>
            <p:ph idx="1"/>
          </p:nvPr>
        </p:nvSpPr>
        <p:spPr>
          <a:xfrm>
            <a:off x="457200" y="1196752"/>
            <a:ext cx="8229600" cy="5127848"/>
          </a:xfrm>
        </p:spPr>
        <p:txBody>
          <a:bodyPr>
            <a:normAutofit fontScale="32500" lnSpcReduction="20000"/>
          </a:bodyPr>
          <a:lstStyle/>
          <a:p>
            <a:pPr>
              <a:buNone/>
            </a:pPr>
            <a:r>
              <a:rPr lang="lt-LT" sz="5900" dirty="0" smtClean="0"/>
              <a:t>Lietuvos Aukščiausiasis Teismas darbe susižalojusiam vyrui iš likviduotos įmonės direktorės priteisė beveik 22 tūkst. eurų neturtinei žalai atlyginti. </a:t>
            </a:r>
            <a:r>
              <a:rPr lang="lt-LT" sz="5900" dirty="0" smtClean="0">
                <a:hlinkClick r:id="rId2"/>
              </a:rPr>
              <a:t>Teismas</a:t>
            </a:r>
            <a:r>
              <a:rPr lang="lt-LT" sz="5900" dirty="0" smtClean="0"/>
              <a:t> konstatavo, kad netinkamai organizuodama kasdienę bendrovės veiklą ir neužtikrindama darbuotojams saugių darbo sąlygų, ji turi pareigą atlyginti žalą, kai juridinis asmuo likviduotas dėl bankroto.</a:t>
            </a:r>
          </a:p>
          <a:p>
            <a:pPr>
              <a:buNone/>
            </a:pPr>
            <a:r>
              <a:rPr lang="lt-LT" sz="5900" dirty="0" smtClean="0"/>
              <a:t>Statybos įmonėje nuo perdangos nukritęs mūrininkas tapo neįgalus ir nedarbingas, negali savarankiškai judėti, yra paralyžiuotas ir jam būtina nuolatinė slauga. Už darbo saugos pažeidimus buvo nuteista įmonės direktorė, o statybų bendrovė bankrutavo.</a:t>
            </a:r>
          </a:p>
          <a:p>
            <a:pPr>
              <a:buNone/>
            </a:pPr>
            <a:r>
              <a:rPr lang="lt-LT" sz="5900" dirty="0" smtClean="0"/>
              <a:t>Pagal galiojantį teisinį reguliavimą dėl nelaimingo atsitikimo darbe žalą patyręs asmuo gali kreiptis į darbdavį, o ne į tiesiogiai žalą padariusį asmenį – darbuotoją. Kasacinio teismo teisėjų kolegijos nuomone, tokia nuostata įmonės bankroto atveju nepasiekia tikslo dėl veiksmingos nukentėjusiųjų apsaugos.</a:t>
            </a:r>
          </a:p>
          <a:p>
            <a:pPr>
              <a:buNone/>
            </a:pPr>
            <a:r>
              <a:rPr lang="lt-LT" sz="5900" dirty="0" smtClean="0"/>
              <a:t>Išplėstinė teisėjų kolegija, atsižvelgdama į būtinybę apsaugoti nukentėjusiojo interesus, pažymėjo, kad tais atvejais, kai įmonė, atsakinga už žalos atlyginimą, tačiau jos neatlyginusi, likviduojama dėl </a:t>
            </a:r>
            <a:r>
              <a:rPr lang="lt-LT" sz="5900" u="sng" dirty="0" smtClean="0"/>
              <a:t>bankroto, darbdavio atsakomybės už darbuotojo veiksmais padarytą žalą taisyklė turi būti aiškinama ne kaip naikinanti žalą sukėlusio asmens atsakomybę, bet kaip įtvirtinanti papildomas garantijas nukentėjusiajam.</a:t>
            </a:r>
          </a:p>
          <a:p>
            <a:endParaRPr lang="lt-LT" dirty="0"/>
          </a:p>
        </p:txBody>
      </p:sp>
      <p:pic>
        <p:nvPicPr>
          <p:cNvPr id="4" name="Picture 2" descr="Darbų sauga"/>
          <p:cNvPicPr>
            <a:picLocks noChangeAspect="1" noChangeArrowheads="1"/>
          </p:cNvPicPr>
          <p:nvPr/>
        </p:nvPicPr>
        <p:blipFill>
          <a:blip r:embed="rId3" cstate="print"/>
          <a:srcRect/>
          <a:stretch>
            <a:fillRect/>
          </a:stretch>
        </p:blipFill>
        <p:spPr bwMode="auto">
          <a:xfrm>
            <a:off x="6444208" y="6165304"/>
            <a:ext cx="2505075" cy="5048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268760"/>
            <a:ext cx="8143056" cy="689248"/>
          </a:xfrm>
        </p:spPr>
        <p:txBody>
          <a:bodyPr>
            <a:noAutofit/>
          </a:bodyPr>
          <a:lstStyle/>
          <a:p>
            <a:r>
              <a:rPr lang="lt-LT" sz="2800" dirty="0" smtClean="0"/>
              <a:t>Vyriausybės 2011 m. balandžio 20 d. nutarimu Nr. 458</a:t>
            </a:r>
            <a:br>
              <a:rPr lang="lt-LT" sz="2800" dirty="0" smtClean="0"/>
            </a:br>
            <a:r>
              <a:rPr lang="lt-LT" sz="2800" dirty="0" smtClean="0"/>
              <a:t>DRAUDĖJŲ PRISKYRIMO NELAIMINGŲ ATSITIKIMŲ DARBE IR PROFESINIŲ LIGŲ SOCIALINIO DRAUDIMO ĮMOKOS TARIFŲ GRUPĖMS METODIKA</a:t>
            </a:r>
            <a:endParaRPr lang="lt-LT" sz="2800" dirty="0"/>
          </a:p>
        </p:txBody>
      </p:sp>
      <p:sp>
        <p:nvSpPr>
          <p:cNvPr id="3" name="Subtitle 2"/>
          <p:cNvSpPr>
            <a:spLocks noGrp="1"/>
          </p:cNvSpPr>
          <p:nvPr>
            <p:ph type="subTitle" idx="1"/>
          </p:nvPr>
        </p:nvSpPr>
        <p:spPr>
          <a:xfrm>
            <a:off x="467544" y="1916832"/>
            <a:ext cx="7854696" cy="4680520"/>
          </a:xfrm>
        </p:spPr>
        <p:txBody>
          <a:bodyPr>
            <a:normAutofit fontScale="47500" lnSpcReduction="20000"/>
          </a:bodyPr>
          <a:lstStyle/>
          <a:p>
            <a:pPr algn="l"/>
            <a:r>
              <a:rPr lang="lt-LT" sz="3800" dirty="0" smtClean="0"/>
              <a:t>5. Draudėjai, privalantys mokėti už savo apdraustuosius nelaimingų atsitikimų darbe socialinio draudimo įmokas, priskiriami atitinkamai draudimo įmokos tarifo grupei pagal jų darbuotojų saugos ir sveikatos būklę apibūdinančius</a:t>
            </a:r>
            <a:r>
              <a:rPr lang="lt-LT" sz="3800" b="1" dirty="0" smtClean="0"/>
              <a:t> </a:t>
            </a:r>
            <a:r>
              <a:rPr lang="lt-LT" sz="3800" dirty="0" smtClean="0"/>
              <a:t>rodiklius:</a:t>
            </a:r>
          </a:p>
          <a:p>
            <a:pPr algn="l"/>
            <a:r>
              <a:rPr lang="lt-LT" sz="3800" dirty="0" smtClean="0"/>
              <a:t>5.1.</a:t>
            </a:r>
            <a:r>
              <a:rPr lang="lt-LT" sz="3800" b="1" dirty="0" smtClean="0"/>
              <a:t> </a:t>
            </a:r>
            <a:r>
              <a:rPr lang="lt-LT" sz="3800" dirty="0" smtClean="0"/>
              <a:t>darbo priemonių ir darbo sąlygų neatitikimą darbuotojų saugos ir sveikatos teisės aktų nustatytų reikalavimų;</a:t>
            </a:r>
          </a:p>
          <a:p>
            <a:pPr algn="l"/>
            <a:r>
              <a:rPr lang="lt-LT" sz="3800" dirty="0" smtClean="0"/>
              <a:t>5.2. Valstybinės darbo inspekcijos nustatytus darbuotojų saugos ir sveikatos teisės aktų pažeidimus;</a:t>
            </a:r>
          </a:p>
          <a:p>
            <a:pPr algn="l"/>
            <a:r>
              <a:rPr lang="lt-LT" sz="3800" dirty="0" smtClean="0"/>
              <a:t>5.3. nelaimingų atsitikimų, įvykusių dirbant pavojingus darbus, skaičiaus ir pavojingus darbus dirbančių darbuotojų skaičiaus santykį. Šis santykis nėra skaičiuojamas, jeigu nebus įvykę sunkių ir (ar) mirtinų nelaimingų atsitikimų darbe, dirbant pavojingus darbus;</a:t>
            </a:r>
          </a:p>
          <a:p>
            <a:pPr algn="l"/>
            <a:r>
              <a:rPr lang="lt-LT" sz="3800" dirty="0" smtClean="0"/>
              <a:t>5.4. nelaimingų atsitikimų darbe sunkumą (sunkūs ir mirtini) ir dėl sunkių ir mirtinų nelaimingų atsitikimų darbe nukentėjusių apdraustųjų skaičių:</a:t>
            </a:r>
          </a:p>
          <a:p>
            <a:pPr algn="l"/>
            <a:r>
              <a:rPr lang="lt-LT" sz="3800" dirty="0" smtClean="0"/>
              <a:t>5.4.1. apdraustųjų, nukentėjusių dėl sunkių nelaimingų atsitikimų darbe, skaičių;</a:t>
            </a:r>
          </a:p>
          <a:p>
            <a:pPr algn="l"/>
            <a:r>
              <a:rPr lang="lt-LT" sz="3800" dirty="0" smtClean="0"/>
              <a:t>5.4.2. apdraustųjų, nukentėjusių dėl mirtinų nelaimingų atsitikimų darbe, skaičių;</a:t>
            </a:r>
          </a:p>
          <a:p>
            <a:pPr algn="l"/>
            <a:r>
              <a:rPr lang="lt-LT" sz="3800" dirty="0" smtClean="0"/>
              <a:t>5.5. apdraustųjų, nukentėjusių dėl ūmių profesinių ligų, skaičių.</a:t>
            </a:r>
          </a:p>
          <a:p>
            <a:pPr algn="l"/>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638925" y="6353175"/>
            <a:ext cx="2505075" cy="5048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1700808"/>
            <a:ext cx="7854696" cy="3496352"/>
          </a:xfrm>
        </p:spPr>
        <p:txBody>
          <a:bodyPr>
            <a:normAutofit fontScale="92500" lnSpcReduction="20000"/>
          </a:bodyPr>
          <a:lstStyle/>
          <a:p>
            <a:pPr algn="l">
              <a:buFont typeface="Arial" pitchFamily="34" charset="0"/>
              <a:buChar char="•"/>
            </a:pPr>
            <a:r>
              <a:rPr lang="lt-LT" b="1" dirty="0" smtClean="0"/>
              <a:t>Darbuotojų sauga ir sveikata</a:t>
            </a:r>
            <a:r>
              <a:rPr lang="lt-LT" dirty="0" smtClean="0"/>
              <a:t> – visos prevencinės</a:t>
            </a:r>
            <a:r>
              <a:rPr lang="lt-LT" i="1" dirty="0" smtClean="0"/>
              <a:t> </a:t>
            </a:r>
            <a:r>
              <a:rPr lang="lt-LT" dirty="0" smtClean="0"/>
              <a:t>priemonės, skirtos darbuotojų darbingumui, sveikatai ir gyvybei darbe išsaugoti, kurios naudojamos ar planuojamos visuose įmonės veiklos etapuose, kad darbuotojai būtų apsaugoti nuo profesinės rizikos arba ji būtų kiek įmanoma sumažinta. </a:t>
            </a:r>
          </a:p>
          <a:p>
            <a:pPr algn="l">
              <a:buFont typeface="Arial" pitchFamily="34" charset="0"/>
              <a:buChar char="•"/>
            </a:pPr>
            <a:r>
              <a:rPr lang="lt-LT" dirty="0" smtClean="0"/>
              <a:t>Tai teisinių, socialinių-ekonominių, techninių, higieninių ir organizacinių priemonių sistema. Jos tikslas - užtikrinti saugų darbą, sudaryti darbuotojui saugias ir sveikas darbo sąlygas ir tuo išsaugoti darbuotojo darbingumą per visą jo darbinės veiklos laikotarpį. </a:t>
            </a:r>
          </a:p>
          <a:p>
            <a:endParaRPr lang="lt-LT" dirty="0"/>
          </a:p>
        </p:txBody>
      </p:sp>
      <p:sp>
        <p:nvSpPr>
          <p:cNvPr id="4" name="Rectangle 3"/>
          <p:cNvSpPr/>
          <p:nvPr/>
        </p:nvSpPr>
        <p:spPr>
          <a:xfrm>
            <a:off x="1043609" y="1052737"/>
            <a:ext cx="7632848" cy="584775"/>
          </a:xfrm>
          <a:prstGeom prst="rect">
            <a:avLst/>
          </a:prstGeom>
        </p:spPr>
        <p:txBody>
          <a:bodyPr wrap="square">
            <a:spAutoFit/>
          </a:bodyPr>
          <a:lstStyle/>
          <a:p>
            <a:r>
              <a:rPr lang="lt-LT" sz="3200" b="1" dirty="0" smtClean="0"/>
              <a:t>DARBUOTOJŲ SAUGA IR SVEIKATA</a:t>
            </a:r>
            <a:r>
              <a:rPr lang="lt-LT" sz="3200" dirty="0" smtClean="0"/>
              <a:t> </a:t>
            </a:r>
            <a:endParaRPr lang="lt-LT" sz="3200" dirty="0"/>
          </a:p>
        </p:txBody>
      </p:sp>
      <p:pic>
        <p:nvPicPr>
          <p:cNvPr id="6" name="Picture 6"/>
          <p:cNvPicPr>
            <a:picLocks noChangeAspect="1" noChangeArrowheads="1"/>
          </p:cNvPicPr>
          <p:nvPr/>
        </p:nvPicPr>
        <p:blipFill>
          <a:blip r:embed="rId2" cstate="print"/>
          <a:srcRect/>
          <a:stretch>
            <a:fillRect/>
          </a:stretch>
        </p:blipFill>
        <p:spPr bwMode="auto">
          <a:xfrm>
            <a:off x="3275856" y="5259463"/>
            <a:ext cx="4427984" cy="1598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96752"/>
            <a:ext cx="8229600" cy="1143000"/>
          </a:xfrm>
        </p:spPr>
        <p:txBody>
          <a:bodyPr>
            <a:normAutofit fontScale="90000"/>
          </a:bodyPr>
          <a:lstStyle/>
          <a:p>
            <a:r>
              <a:rPr lang="lt-LT" sz="2200" b="1" cap="all" dirty="0" smtClean="0"/>
              <a:t>VALSTYBINIO SOCIALINIO DRAUDIMO FONDO TARYBA </a:t>
            </a:r>
            <a:r>
              <a:rPr lang="lt-LT" sz="2200" dirty="0" smtClean="0"/>
              <a:t/>
            </a:r>
            <a:br>
              <a:rPr lang="lt-LT" sz="2200" dirty="0" smtClean="0"/>
            </a:br>
            <a:r>
              <a:rPr lang="lt-LT" sz="2200" b="1" cap="all" dirty="0" smtClean="0"/>
              <a:t>NUTARIMAS</a:t>
            </a:r>
            <a:r>
              <a:rPr lang="en-US" sz="2200" b="1" cap="all" dirty="0" smtClean="0"/>
              <a:t> </a:t>
            </a:r>
            <a:r>
              <a:rPr lang="lt-LT" sz="2200" b="1" cap="all" dirty="0" smtClean="0"/>
              <a:t>DĖL DRAUDĖJŲ PRISKYRIMO NELAIMINGŲ ATSITIKIMŲ DARBE IR PROFESINIŲ LIGŲ SOCIALINIO DRAUDIMO ĮMOKOS TARIFŲ GRUPEI</a:t>
            </a:r>
            <a:r>
              <a:rPr lang="lt-LT" dirty="0" smtClean="0"/>
              <a:t/>
            </a:r>
            <a:br>
              <a:rPr lang="lt-LT" dirty="0" smtClean="0"/>
            </a:br>
            <a:endParaRPr lang="lt-LT" dirty="0"/>
          </a:p>
        </p:txBody>
      </p:sp>
      <p:sp>
        <p:nvSpPr>
          <p:cNvPr id="3" name="Content Placeholder 2"/>
          <p:cNvSpPr>
            <a:spLocks noGrp="1"/>
          </p:cNvSpPr>
          <p:nvPr>
            <p:ph idx="1"/>
          </p:nvPr>
        </p:nvSpPr>
        <p:spPr>
          <a:xfrm>
            <a:off x="457200" y="1196752"/>
            <a:ext cx="8229600" cy="5127848"/>
          </a:xfrm>
        </p:spPr>
        <p:txBody>
          <a:bodyPr>
            <a:normAutofit fontScale="77500" lnSpcReduction="20000"/>
          </a:bodyPr>
          <a:lstStyle/>
          <a:p>
            <a:pPr>
              <a:buNone/>
            </a:pPr>
            <a:r>
              <a:rPr lang="lt-LT" dirty="0" smtClean="0"/>
              <a:t> </a:t>
            </a:r>
          </a:p>
          <a:p>
            <a:pPr>
              <a:buNone/>
            </a:pPr>
            <a:r>
              <a:rPr lang="lt-LT" dirty="0" smtClean="0"/>
              <a:t> </a:t>
            </a:r>
          </a:p>
          <a:p>
            <a:pPr>
              <a:buNone/>
            </a:pPr>
            <a:r>
              <a:rPr lang="lt-LT" dirty="0" smtClean="0"/>
              <a:t>Vadovaudamasi Draudėjų priskyrimo nelaimingų atsitikimų darbe ir profesinių ligų socialinio draudimo įmokos tarifų grupei metodika, patvirtinta Lietuvos Respublikos </a:t>
            </a:r>
            <a:r>
              <a:rPr lang="lt-LT" b="1" dirty="0" smtClean="0"/>
              <a:t>Vyriausybės 2011 m. balandžio 20 d. nutarimu Nr. 458, Valstybinio socialinio draudimo fondo taryba n u t a r i a:</a:t>
            </a:r>
          </a:p>
          <a:p>
            <a:pPr fontAlgn="base">
              <a:buNone/>
            </a:pPr>
            <a:r>
              <a:rPr lang="lt-LT" dirty="0" smtClean="0"/>
              <a:t>1. Pirmajai nelaimingų atsitikimų darbe ir profesinių ligų socialinio draudimo įmokos tarifo grupei, kurios įmokos tarifas </a:t>
            </a:r>
            <a:r>
              <a:rPr lang="lt-LT" b="1" dirty="0" smtClean="0"/>
              <a:t>– 0,18 procento</a:t>
            </a:r>
            <a:r>
              <a:rPr lang="lt-LT" dirty="0" smtClean="0"/>
              <a:t>, priskirti draudėjus, nenurodytus 1 ir 2 priede.</a:t>
            </a:r>
          </a:p>
          <a:p>
            <a:pPr fontAlgn="base">
              <a:buNone/>
            </a:pPr>
            <a:r>
              <a:rPr lang="lt-LT" dirty="0" smtClean="0"/>
              <a:t>2. Antrajai nelaimingų atsitikimų darbe ir profesinių ligų socialinio draudimo įmokos tarifo grupei, kurios įmokos tarifas </a:t>
            </a:r>
            <a:r>
              <a:rPr lang="lt-LT" b="1" dirty="0" smtClean="0"/>
              <a:t>– 0,37 pro</a:t>
            </a:r>
            <a:r>
              <a:rPr lang="lt-LT" dirty="0" smtClean="0"/>
              <a:t>cento, priskirti draudėjus, išvardintus 1 priede.</a:t>
            </a:r>
          </a:p>
          <a:p>
            <a:pPr fontAlgn="base">
              <a:buNone/>
            </a:pPr>
            <a:r>
              <a:rPr lang="lt-LT" dirty="0" smtClean="0"/>
              <a:t>3. Trečiajai nelaimingų atsitikimų darbe ir profesinių ligų socialinio draudimo įmokos tarifo grupei, kurios įmokos tarifas </a:t>
            </a:r>
            <a:r>
              <a:rPr lang="lt-LT" b="1" dirty="0" smtClean="0"/>
              <a:t>– 0,9 procento</a:t>
            </a:r>
            <a:r>
              <a:rPr lang="lt-LT" dirty="0" smtClean="0"/>
              <a:t>, priskirti draudėjus, išvardintus 2 priede.</a:t>
            </a:r>
          </a:p>
          <a:p>
            <a:pPr fontAlgn="base">
              <a:buNone/>
            </a:pPr>
            <a:r>
              <a:rPr lang="lt-LT" dirty="0" smtClean="0"/>
              <a:t>4. Nustatyti, kad šis nutarimas taikomas, apskaičiuojant nelaimingų atsitikimų darbe ir profesinių ligų socialinio draudimo įmokas už laikotarpį nuo 2015 m. sausio 1 d. iki 2015 m. gruodžio 31 d.</a:t>
            </a:r>
          </a:p>
          <a:p>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372200" y="6353175"/>
            <a:ext cx="2505075" cy="5048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US" b="1" dirty="0" err="1" smtClean="0"/>
              <a:t>Nelaimingi</a:t>
            </a:r>
            <a:r>
              <a:rPr lang="en-US" b="1" dirty="0" smtClean="0"/>
              <a:t> </a:t>
            </a:r>
            <a:r>
              <a:rPr lang="en-US" b="1" dirty="0" err="1" smtClean="0"/>
              <a:t>atsitikimai</a:t>
            </a:r>
            <a:endParaRPr lang="lt-LT" b="1" dirty="0"/>
          </a:p>
        </p:txBody>
      </p:sp>
      <p:sp>
        <p:nvSpPr>
          <p:cNvPr id="3" name="Content Placeholder 2"/>
          <p:cNvSpPr>
            <a:spLocks noGrp="1"/>
          </p:cNvSpPr>
          <p:nvPr>
            <p:ph idx="1"/>
          </p:nvPr>
        </p:nvSpPr>
        <p:spPr/>
        <p:txBody>
          <a:bodyPr>
            <a:normAutofit fontScale="92500" lnSpcReduction="20000"/>
          </a:bodyPr>
          <a:lstStyle/>
          <a:p>
            <a:r>
              <a:rPr lang="lt-LT" dirty="0" smtClean="0"/>
              <a:t>Valstybinėje darbo inspekcijoje per šių metų I-III ketvirtį (duomenys preliminarūs) buvo gautas 31 pranešimas apie įvykius darbe, dėl kurių darbuotojai mirė, ir 109 pranešimai – apie įvykius darbe, kurių metu buvo sunkiai pakenkta darbuotojų sveikatai (toliau – nelaimingi atsitikimai darbe). </a:t>
            </a:r>
            <a:endParaRPr lang="en-US" dirty="0" smtClean="0"/>
          </a:p>
          <a:p>
            <a:r>
              <a:rPr lang="lt-LT" dirty="0" smtClean="0"/>
              <a:t>26 proc. visų sunkių ir mirtinų nelaimingų atsitikimų darbe įvyko atliekant statybos, statybos remonto darbus. Pavojingais darbais išlieka sandėliavimo, transportavimo, pakrovimo iškrovimo, medienos apdorojimo bei techninių priemonių, mechanizmų remonto, aptarnavimo darbai – drauge tai sudaro 30 proc. visų šalyje įvykusių sunkių ir mirtinų nelaimingų atsitikimų darbe</a:t>
            </a:r>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300192" y="6165304"/>
            <a:ext cx="2505075" cy="5048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20688"/>
            <a:ext cx="7851648" cy="545232"/>
          </a:xfrm>
        </p:spPr>
        <p:txBody>
          <a:bodyPr>
            <a:normAutofit/>
          </a:bodyPr>
          <a:lstStyle/>
          <a:p>
            <a:pPr algn="l"/>
            <a:r>
              <a:rPr lang="en-US" sz="3200" dirty="0" err="1" smtClean="0"/>
              <a:t>Nelaimingi</a:t>
            </a:r>
            <a:r>
              <a:rPr lang="en-US" sz="3200" dirty="0" smtClean="0"/>
              <a:t> </a:t>
            </a:r>
            <a:r>
              <a:rPr lang="en-US" sz="3200" dirty="0" err="1" smtClean="0"/>
              <a:t>atsitikimai</a:t>
            </a:r>
            <a:endParaRPr lang="lt-LT" sz="3200" dirty="0"/>
          </a:p>
        </p:txBody>
      </p:sp>
      <p:sp>
        <p:nvSpPr>
          <p:cNvPr id="3" name="Subtitle 2"/>
          <p:cNvSpPr>
            <a:spLocks noGrp="1"/>
          </p:cNvSpPr>
          <p:nvPr>
            <p:ph type="subTitle" idx="1"/>
          </p:nvPr>
        </p:nvSpPr>
        <p:spPr>
          <a:xfrm>
            <a:off x="1043608" y="1124744"/>
            <a:ext cx="7854696" cy="3816424"/>
          </a:xfrm>
        </p:spPr>
        <p:txBody>
          <a:bodyPr>
            <a:noAutofit/>
          </a:bodyPr>
          <a:lstStyle/>
          <a:p>
            <a:pPr algn="l"/>
            <a:r>
              <a:rPr lang="lt-LT" sz="2000" dirty="0" smtClean="0"/>
              <a:t>Sunkių ir mirtinų nelaimingų atsitikimų darbe tyrimai rodo, kad trečdalis tokių nelaimių įvyko dėl </a:t>
            </a:r>
            <a:r>
              <a:rPr lang="lt-LT" sz="2000" b="1" dirty="0" smtClean="0"/>
              <a:t>žmogaus nukritimo iš aukščio</a:t>
            </a:r>
            <a:r>
              <a:rPr lang="lt-LT" sz="2000" dirty="0" smtClean="0"/>
              <a:t>. Nemaža dalis (apie 11 proc.) sunkių ir mirtinų nelaimingų atsitikimų darbe įvyko </a:t>
            </a:r>
            <a:r>
              <a:rPr lang="lt-LT" sz="2000" b="1" dirty="0" smtClean="0"/>
              <a:t>dėl daiktų, ruošinių, krovinių kritimo iš aukščio ar jų poslinkio, virtimo. </a:t>
            </a:r>
            <a:endParaRPr lang="en-US" sz="2000" b="1" dirty="0" smtClean="0"/>
          </a:p>
          <a:p>
            <a:pPr algn="l"/>
            <a:r>
              <a:rPr lang="lt-LT" sz="2000" dirty="0" smtClean="0"/>
              <a:t>Tiriant sunkių ir mirtinų nelaimingų atsitikimų priežastis nustatyta, kad daugiausia mirtinų ir sunkių nelaimingų atsitikimų darbe įvyko dėl </a:t>
            </a:r>
            <a:r>
              <a:rPr lang="lt-LT" sz="2000" b="1" dirty="0" smtClean="0"/>
              <a:t>organizacinių priežasčių, iš kurių apie ketvirtadalį – dėl netinkamo darbų (tame tarpe ir pavojingų) organizavimo ir vykdymo bei apie 40 proc. – darbdaviui neužtikrinus vidinės darbuotojų saugos ir sveikatos vidinės kontrolės ar nekontroliavus, kad darbuotojai laikytųsi jiems privalomų vykdyti reikalavimų.</a:t>
            </a:r>
            <a:r>
              <a:rPr lang="lt-LT" sz="2000" dirty="0" smtClean="0"/>
              <a:t> </a:t>
            </a:r>
            <a:endParaRPr lang="en-US" sz="2000" dirty="0" smtClean="0"/>
          </a:p>
          <a:p>
            <a:pPr algn="l"/>
            <a:r>
              <a:rPr lang="lt-LT" sz="2000" dirty="0" smtClean="0"/>
              <a:t> Be to, nustatyta, kad 31 proc. atvejų darbuotojai žuvo ir 25 proc. atvejų, kai darbuotojai buvo sunkiai sužaloti </a:t>
            </a:r>
            <a:r>
              <a:rPr lang="lt-LT" sz="2000" b="1" dirty="0" smtClean="0"/>
              <a:t>dėl jų pačių nesaugių veiksmų – atlikdami darbus darbuotojai nesilaikė vadovų duotų nurodymų ar sąmoningai rizikavo savo sveikata ar gyvybe.</a:t>
            </a:r>
            <a:endParaRPr lang="lt-LT" sz="20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80728"/>
            <a:ext cx="7851648" cy="473224"/>
          </a:xfrm>
        </p:spPr>
        <p:txBody>
          <a:bodyPr>
            <a:noAutofit/>
          </a:bodyPr>
          <a:lstStyle/>
          <a:p>
            <a:pPr algn="l"/>
            <a:r>
              <a:rPr lang="en-US" sz="3600" dirty="0" err="1" smtClean="0"/>
              <a:t>Nelaimingi</a:t>
            </a:r>
            <a:r>
              <a:rPr lang="en-US" sz="3600" dirty="0" smtClean="0"/>
              <a:t> </a:t>
            </a:r>
            <a:r>
              <a:rPr lang="en-US" sz="3600" dirty="0" err="1" smtClean="0"/>
              <a:t>atsitikimai</a:t>
            </a:r>
            <a:endParaRPr lang="lt-LT" sz="3600" dirty="0"/>
          </a:p>
        </p:txBody>
      </p:sp>
      <p:sp>
        <p:nvSpPr>
          <p:cNvPr id="3" name="Subtitle 2"/>
          <p:cNvSpPr>
            <a:spLocks noGrp="1"/>
          </p:cNvSpPr>
          <p:nvPr>
            <p:ph type="subTitle" idx="1"/>
          </p:nvPr>
        </p:nvSpPr>
        <p:spPr>
          <a:xfrm>
            <a:off x="533400" y="1628800"/>
            <a:ext cx="7854696" cy="4320480"/>
          </a:xfrm>
        </p:spPr>
        <p:txBody>
          <a:bodyPr>
            <a:normAutofit/>
          </a:bodyPr>
          <a:lstStyle/>
          <a:p>
            <a:pPr algn="l"/>
            <a:r>
              <a:rPr lang="lt-LT" dirty="0" smtClean="0"/>
              <a:t>Darbe nukentėjo </a:t>
            </a:r>
            <a:r>
              <a:rPr lang="lt-LT" b="1" dirty="0" smtClean="0"/>
              <a:t>9 neblaivūs darbuotojai</a:t>
            </a:r>
            <a:r>
              <a:rPr lang="lt-LT" dirty="0" smtClean="0"/>
              <a:t>: 2 žuvo ir 7 patyrė sunkius kūno sužalojimus (2014 m. per tą patį laikotarpį nukentėjo 22 neblaivūs darbuotojai: 9 žuvo ir 13 patyrė sunkius sužalojimus). Tai statybos, apdirbamosios pramonės, apgyvendinimo ir maitinimo, didmeninės, mažmeninės bei socialinio darbo įmonių darbuotojai</a:t>
            </a:r>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012160" y="6021288"/>
            <a:ext cx="2505075" cy="5048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sz="3600" dirty="0" smtClean="0">
                <a:effectLst>
                  <a:outerShdw blurRad="38100" dist="38100" dir="2700000" algn="tl">
                    <a:srgbClr val="000000">
                      <a:alpha val="43137"/>
                    </a:srgbClr>
                  </a:outerShdw>
                </a:effectLst>
              </a:rPr>
              <a:t>PRIVALOMI DOKUMENTAI</a:t>
            </a:r>
            <a:endParaRPr lang="lt-LT"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3568" y="1124744"/>
            <a:ext cx="8229600" cy="4896544"/>
          </a:xfrm>
        </p:spPr>
        <p:txBody>
          <a:bodyPr>
            <a:noAutofit/>
          </a:bodyPr>
          <a:lstStyle/>
          <a:p>
            <a:pPr lvl="0"/>
            <a:r>
              <a:rPr lang="lt-LT" sz="2000" dirty="0" smtClean="0"/>
              <a:t>Profesinės rizikos vertinimo dokumentai</a:t>
            </a:r>
          </a:p>
          <a:p>
            <a:pPr lvl="0"/>
            <a:r>
              <a:rPr lang="lt-LT" sz="2000" dirty="0" smtClean="0"/>
              <a:t>Įsakymai dėl tarnybos steigimo, tarnybų nuostatai</a:t>
            </a:r>
          </a:p>
          <a:p>
            <a:pPr lvl="0"/>
            <a:r>
              <a:rPr lang="en-US" sz="2000" dirty="0" err="1" smtClean="0"/>
              <a:t>Darbuotoj</a:t>
            </a:r>
            <a:r>
              <a:rPr lang="lt-LT" sz="2000" dirty="0" smtClean="0"/>
              <a:t>ų saugos ir sveikatos instruktavimo tvarka</a:t>
            </a:r>
          </a:p>
          <a:p>
            <a:pPr lvl="0"/>
            <a:r>
              <a:rPr lang="lt-LT" sz="2000" dirty="0" smtClean="0"/>
              <a:t>Darbuotojų saugos ir sveikatos instrukcijos, saugaus darbo atlikimo taisyklės</a:t>
            </a:r>
          </a:p>
          <a:p>
            <a:pPr lvl="0"/>
            <a:r>
              <a:rPr lang="lt-LT" sz="2000" dirty="0" smtClean="0"/>
              <a:t>Mokymo ir atestavimo tvarka</a:t>
            </a:r>
          </a:p>
          <a:p>
            <a:pPr lvl="0"/>
            <a:r>
              <a:rPr lang="lt-LT" sz="2000" dirty="0" smtClean="0"/>
              <a:t>Pavojingų darbų organizavimo tvarka</a:t>
            </a:r>
          </a:p>
          <a:p>
            <a:pPr lvl="0"/>
            <a:r>
              <a:rPr lang="lt-LT" sz="2000" dirty="0" smtClean="0"/>
              <a:t>Darbo tvarkos taisyklės</a:t>
            </a:r>
          </a:p>
          <a:p>
            <a:pPr lvl="0"/>
            <a:r>
              <a:rPr lang="lt-LT" sz="2000" dirty="0" smtClean="0"/>
              <a:t>Darbuotojų mokymai</a:t>
            </a:r>
          </a:p>
          <a:p>
            <a:pPr lvl="0"/>
            <a:r>
              <a:rPr lang="lt-LT" sz="2000" dirty="0" smtClean="0"/>
              <a:t>Pareiginiai nuostatai</a:t>
            </a:r>
          </a:p>
          <a:p>
            <a:pPr lvl="0"/>
            <a:r>
              <a:rPr lang="lt-LT" sz="2000" dirty="0" smtClean="0"/>
              <a:t>Sveikatų tikrinimo organizavimo dokumentai</a:t>
            </a:r>
          </a:p>
          <a:p>
            <a:pPr lvl="0"/>
            <a:r>
              <a:rPr lang="lt-LT" sz="2000" dirty="0" smtClean="0"/>
              <a:t>Asmeninių apsaugos priemonių išdavimo dokumentai </a:t>
            </a:r>
          </a:p>
          <a:p>
            <a:pPr lvl="0"/>
            <a:r>
              <a:rPr lang="lt-LT" sz="2000" dirty="0" smtClean="0"/>
              <a:t>Darbo įrenginių naudojimo instrukcijos</a:t>
            </a:r>
          </a:p>
          <a:p>
            <a:pPr lvl="0"/>
            <a:r>
              <a:rPr lang="lt-LT" sz="2000" dirty="0" smtClean="0"/>
              <a:t>Neblaivaus darbuotojo nušalinimo tvarka.</a:t>
            </a:r>
          </a:p>
          <a:p>
            <a:pPr lvl="0"/>
            <a:r>
              <a:rPr lang="lt-LT" sz="2000" dirty="0" smtClean="0"/>
              <a:t>Ir kt.</a:t>
            </a:r>
          </a:p>
        </p:txBody>
      </p:sp>
      <p:pic>
        <p:nvPicPr>
          <p:cNvPr id="4" name="Picture 2" descr="Darbų sauga"/>
          <p:cNvPicPr>
            <a:picLocks noChangeAspect="1" noChangeArrowheads="1"/>
          </p:cNvPicPr>
          <p:nvPr/>
        </p:nvPicPr>
        <p:blipFill>
          <a:blip r:embed="rId2" cstate="print"/>
          <a:srcRect/>
          <a:stretch>
            <a:fillRect/>
          </a:stretch>
        </p:blipFill>
        <p:spPr bwMode="auto">
          <a:xfrm>
            <a:off x="6444208" y="6165304"/>
            <a:ext cx="2505075" cy="50482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56992"/>
            <a:ext cx="8229600" cy="1143000"/>
          </a:xfrm>
        </p:spPr>
        <p:txBody>
          <a:bodyPr>
            <a:normAutofit fontScale="90000"/>
          </a:bodyPr>
          <a:lstStyle/>
          <a:p>
            <a:r>
              <a:rPr lang="lt-LT" dirty="0" smtClean="0"/>
              <a:t>            </a:t>
            </a:r>
            <a:r>
              <a:rPr lang="lt-LT" i="1" u="sng" dirty="0" smtClean="0">
                <a:effectLst>
                  <a:outerShdw blurRad="38100" dist="38100" dir="2700000" algn="tl">
                    <a:srgbClr val="000000">
                      <a:alpha val="43137"/>
                    </a:srgbClr>
                  </a:outerShdw>
                </a:effectLst>
              </a:rPr>
              <a:t>AČIŪ VISIEMS UŽ DĖMESĮ</a:t>
            </a:r>
            <a:r>
              <a:rPr lang="en-US" i="1" u="sng" dirty="0" smtClean="0">
                <a:effectLst>
                  <a:outerShdw blurRad="38100" dist="38100" dir="2700000" algn="tl">
                    <a:srgbClr val="000000">
                      <a:alpha val="43137"/>
                    </a:srgbClr>
                  </a:outerShdw>
                </a:effectLst>
              </a:rPr>
              <a:t>!</a:t>
            </a:r>
            <a:br>
              <a:rPr lang="en-US" i="1" u="sng" dirty="0" smtClean="0">
                <a:effectLst>
                  <a:outerShdw blurRad="38100" dist="38100" dir="2700000" algn="tl">
                    <a:srgbClr val="000000">
                      <a:alpha val="43137"/>
                    </a:srgbClr>
                  </a:outerShdw>
                </a:effectLst>
              </a:rPr>
            </a:br>
            <a:r>
              <a:rPr lang="en-US" dirty="0" err="1" smtClean="0"/>
              <a:t>Kvie</a:t>
            </a:r>
            <a:r>
              <a:rPr lang="lt-LT" dirty="0" smtClean="0"/>
              <a:t>čiame konsultuotis</a:t>
            </a:r>
            <a:r>
              <a:rPr lang="lt-LT" sz="3600" dirty="0" smtClean="0"/>
              <a:t/>
            </a:r>
            <a:br>
              <a:rPr lang="lt-LT" sz="3600" dirty="0" smtClean="0"/>
            </a:br>
            <a:r>
              <a:rPr lang="lt-LT" sz="3600" dirty="0" smtClean="0"/>
              <a:t>Tel. </a:t>
            </a:r>
            <a:r>
              <a:rPr lang="en-US" sz="3600" dirty="0" smtClean="0"/>
              <a:t>8652 45181, </a:t>
            </a:r>
            <a:r>
              <a:rPr lang="en-US" sz="3600" dirty="0" err="1" smtClean="0"/>
              <a:t>Neries</a:t>
            </a:r>
            <a:r>
              <a:rPr lang="en-US" sz="3600" dirty="0" smtClean="0"/>
              <a:t> kr. 16-303, Kaunas</a:t>
            </a:r>
            <a:r>
              <a:rPr lang="lt-LT" sz="3600" dirty="0" smtClean="0"/>
              <a:t/>
            </a:r>
            <a:br>
              <a:rPr lang="lt-LT" sz="3600" dirty="0" smtClean="0"/>
            </a:br>
            <a:r>
              <a:rPr lang="lt-LT" sz="3600" dirty="0" smtClean="0"/>
              <a:t/>
            </a:r>
            <a:br>
              <a:rPr lang="lt-LT" sz="3600" dirty="0" smtClean="0"/>
            </a:br>
            <a:r>
              <a:rPr lang="lt-LT" sz="3600" dirty="0" smtClean="0"/>
              <a:t>Pranešėja Edita Kvederienė, UAB “SOTERUS”</a:t>
            </a:r>
            <a:r>
              <a:rPr lang="lt-LT" dirty="0" smtClean="0"/>
              <a:t/>
            </a:r>
            <a:br>
              <a:rPr lang="lt-LT" dirty="0" smtClean="0"/>
            </a:br>
            <a:endParaRPr lang="lt-LT" dirty="0"/>
          </a:p>
        </p:txBody>
      </p:sp>
      <p:sp>
        <p:nvSpPr>
          <p:cNvPr id="5" name="Rectangle 4"/>
          <p:cNvSpPr/>
          <p:nvPr/>
        </p:nvSpPr>
        <p:spPr>
          <a:xfrm>
            <a:off x="179512" y="6165304"/>
            <a:ext cx="6696744" cy="369332"/>
          </a:xfrm>
          <a:prstGeom prst="rect">
            <a:avLst/>
          </a:prstGeom>
        </p:spPr>
        <p:txBody>
          <a:bodyPr wrap="square">
            <a:spAutoFit/>
          </a:bodyPr>
          <a:lstStyle/>
          <a:p>
            <a:r>
              <a:rPr lang="lt-LT" b="1" i="1" dirty="0">
                <a:solidFill>
                  <a:srgbClr val="000080"/>
                </a:solidFill>
                <a:latin typeface="Arial" pitchFamily="34" charset="0"/>
                <a:ea typeface="Times New Roman" pitchFamily="18" charset="0"/>
                <a:cs typeface="Arial" pitchFamily="34" charset="0"/>
              </a:rPr>
              <a:t>Patikėkite savo rūpesčius specialistams!</a:t>
            </a:r>
            <a:endParaRPr lang="lt-LT" dirty="0"/>
          </a:p>
        </p:txBody>
      </p:sp>
      <p:pic>
        <p:nvPicPr>
          <p:cNvPr id="6" name="Picture 2" descr="Darbų sauga"/>
          <p:cNvPicPr>
            <a:picLocks noGrp="1" noChangeAspect="1" noChangeArrowheads="1"/>
          </p:cNvPicPr>
          <p:nvPr>
            <p:ph idx="1"/>
          </p:nvPr>
        </p:nvPicPr>
        <p:blipFill>
          <a:blip r:embed="rId2" cstate="print"/>
          <a:srcRect/>
          <a:stretch>
            <a:fillRect/>
          </a:stretch>
        </p:blipFill>
        <p:spPr bwMode="auto">
          <a:xfrm>
            <a:off x="6012160" y="6021288"/>
            <a:ext cx="2505075" cy="5048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48680"/>
            <a:ext cx="8229600" cy="1143000"/>
          </a:xfrm>
        </p:spPr>
        <p:txBody>
          <a:bodyPr>
            <a:normAutofit/>
          </a:bodyPr>
          <a:lstStyle/>
          <a:p>
            <a:r>
              <a:rPr lang="lt-LT" sz="3600" b="1" dirty="0" smtClean="0">
                <a:effectLst>
                  <a:outerShdw blurRad="38100" dist="38100" dir="2700000" algn="tl">
                    <a:srgbClr val="000000">
                      <a:alpha val="43137"/>
                    </a:srgbClr>
                  </a:outerShdw>
                </a:effectLst>
              </a:rPr>
              <a:t>TEISINĖ BAZĖ</a:t>
            </a:r>
            <a:r>
              <a:rPr lang="lt-LT" b="1" dirty="0" smtClean="0">
                <a:effectLst>
                  <a:outerShdw blurRad="38100" dist="38100" dir="2700000" algn="tl">
                    <a:srgbClr val="000000">
                      <a:alpha val="43137"/>
                    </a:srgbClr>
                  </a:outerShdw>
                </a:effectLst>
              </a:rPr>
              <a:t/>
            </a:r>
            <a:br>
              <a:rPr lang="lt-LT" b="1" dirty="0" smtClean="0">
                <a:effectLst>
                  <a:outerShdw blurRad="38100" dist="38100" dir="2700000" algn="tl">
                    <a:srgbClr val="000000">
                      <a:alpha val="43137"/>
                    </a:srgbClr>
                  </a:outerShdw>
                </a:effectLst>
              </a:rPr>
            </a:br>
            <a:r>
              <a:rPr lang="lt-LT" sz="3100" b="1" dirty="0" smtClean="0">
                <a:effectLst>
                  <a:outerShdw blurRad="38100" dist="38100" dir="2700000" algn="tl">
                    <a:srgbClr val="000000">
                      <a:alpha val="43137"/>
                    </a:srgbClr>
                  </a:outerShdw>
                </a:effectLst>
              </a:rPr>
              <a:t> PAGRINDINIAI TEISĖS AKTAI</a:t>
            </a:r>
            <a:endParaRPr lang="lt-LT" sz="31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700808"/>
            <a:ext cx="8229600" cy="4389120"/>
          </a:xfrm>
        </p:spPr>
        <p:txBody>
          <a:bodyPr>
            <a:normAutofit fontScale="92500" lnSpcReduction="10000"/>
          </a:bodyPr>
          <a:lstStyle/>
          <a:p>
            <a:r>
              <a:rPr lang="lt-LT" dirty="0" smtClean="0"/>
              <a:t>Lietuvos Respublikos darbuotojų saugos ir sveikatos įstatymas</a:t>
            </a:r>
          </a:p>
          <a:p>
            <a:r>
              <a:rPr lang="lt-LT" dirty="0" smtClean="0"/>
              <a:t>Lietuvos Respublikos darbo kodeksas</a:t>
            </a:r>
          </a:p>
          <a:p>
            <a:r>
              <a:rPr lang="lt-LT" dirty="0" smtClean="0"/>
              <a:t>Įmonių darbuotojų saugos ir sveikatos tarnybų pavyzdiniai nuostatai</a:t>
            </a:r>
          </a:p>
          <a:p>
            <a:r>
              <a:rPr lang="lt-LT" dirty="0" smtClean="0"/>
              <a:t>Profesinės rizikos vertinimo bendrieji nuostatai</a:t>
            </a:r>
          </a:p>
          <a:p>
            <a:r>
              <a:rPr lang="lt-LT" dirty="0" smtClean="0"/>
              <a:t>Mokymo ir atestavimo darbuotojų saugos ir sveikatos klausimais bendrieji nuostatai</a:t>
            </a:r>
          </a:p>
          <a:p>
            <a:r>
              <a:rPr lang="lt-LT" dirty="0" smtClean="0"/>
              <a:t>Darboviečių įrengimo bendrieji nuostatai</a:t>
            </a:r>
          </a:p>
          <a:p>
            <a:r>
              <a:rPr lang="lt-LT" dirty="0" smtClean="0"/>
              <a:t> Darbo įrenginių naudojimo bendrieji nuostatai</a:t>
            </a:r>
          </a:p>
          <a:p>
            <a:r>
              <a:rPr lang="lt-LT" dirty="0" smtClean="0"/>
              <a:t>Kt.</a:t>
            </a:r>
          </a:p>
          <a:p>
            <a:pPr>
              <a:buNone/>
            </a:pPr>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012160" y="6021288"/>
            <a:ext cx="2505075" cy="5048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00808"/>
            <a:ext cx="8229600" cy="1143000"/>
          </a:xfrm>
        </p:spPr>
        <p:txBody>
          <a:bodyPr>
            <a:normAutofit fontScale="90000"/>
          </a:bodyPr>
          <a:lstStyle/>
          <a:p>
            <a:pPr algn="ctr"/>
            <a:r>
              <a:rPr lang="lt-LT" sz="4000" dirty="0" smtClean="0">
                <a:effectLst>
                  <a:outerShdw blurRad="38100" dist="38100" dir="2700000" algn="tl">
                    <a:srgbClr val="000000">
                      <a:alpha val="43137"/>
                    </a:srgbClr>
                  </a:outerShdw>
                </a:effectLst>
              </a:rPr>
              <a:t>   </a:t>
            </a:r>
            <a:br>
              <a:rPr lang="lt-LT" sz="4000" dirty="0" smtClean="0">
                <a:effectLst>
                  <a:outerShdw blurRad="38100" dist="38100" dir="2700000" algn="tl">
                    <a:srgbClr val="000000">
                      <a:alpha val="43137"/>
                    </a:srgbClr>
                  </a:outerShdw>
                </a:effectLst>
              </a:rPr>
            </a:br>
            <a:r>
              <a:rPr lang="lt-LT" sz="4000" dirty="0" smtClean="0">
                <a:effectLst>
                  <a:outerShdw blurRad="38100" dist="38100" dir="2700000" algn="tl">
                    <a:srgbClr val="000000">
                      <a:alpha val="43137"/>
                    </a:srgbClr>
                  </a:outerShdw>
                </a:effectLst>
              </a:rPr>
              <a:t/>
            </a:r>
            <a:br>
              <a:rPr lang="lt-LT" sz="4000" dirty="0" smtClean="0">
                <a:effectLst>
                  <a:outerShdw blurRad="38100" dist="38100" dir="2700000" algn="tl">
                    <a:srgbClr val="000000">
                      <a:alpha val="43137"/>
                    </a:srgbClr>
                  </a:outerShdw>
                </a:effectLst>
              </a:rPr>
            </a:br>
            <a:r>
              <a:rPr lang="lt-LT" sz="4000" dirty="0" smtClean="0">
                <a:effectLst>
                  <a:outerShdw blurRad="38100" dist="38100" dir="2700000" algn="tl">
                    <a:srgbClr val="000000">
                      <a:alpha val="43137"/>
                    </a:srgbClr>
                  </a:outerShdw>
                </a:effectLst>
              </a:rPr>
              <a:t/>
            </a:r>
            <a:br>
              <a:rPr lang="lt-LT" sz="4000" dirty="0" smtClean="0">
                <a:effectLst>
                  <a:outerShdw blurRad="38100" dist="38100" dir="2700000" algn="tl">
                    <a:srgbClr val="000000">
                      <a:alpha val="43137"/>
                    </a:srgbClr>
                  </a:outerShdw>
                </a:effectLst>
              </a:rPr>
            </a:br>
            <a:r>
              <a:rPr lang="lt-LT" sz="4000" dirty="0" smtClean="0">
                <a:effectLst>
                  <a:outerShdw blurRad="38100" dist="38100" dir="2700000" algn="tl">
                    <a:srgbClr val="000000">
                      <a:alpha val="43137"/>
                    </a:srgbClr>
                  </a:outerShdw>
                </a:effectLst>
              </a:rPr>
              <a:t/>
            </a:r>
            <a:br>
              <a:rPr lang="lt-LT" sz="4000" dirty="0" smtClean="0">
                <a:effectLst>
                  <a:outerShdw blurRad="38100" dist="38100" dir="2700000" algn="tl">
                    <a:srgbClr val="000000">
                      <a:alpha val="43137"/>
                    </a:srgbClr>
                  </a:outerShdw>
                </a:effectLst>
              </a:rPr>
            </a:br>
            <a:r>
              <a:rPr lang="lt-LT" sz="4000" dirty="0" smtClean="0">
                <a:effectLst>
                  <a:outerShdw blurRad="38100" dist="38100" dir="2700000" algn="tl">
                    <a:srgbClr val="000000">
                      <a:alpha val="43137"/>
                    </a:srgbClr>
                  </a:outerShdw>
                </a:effectLst>
              </a:rPr>
              <a:t/>
            </a:r>
            <a:br>
              <a:rPr lang="lt-LT" sz="4000" dirty="0" smtClean="0">
                <a:effectLst>
                  <a:outerShdw blurRad="38100" dist="38100" dir="2700000" algn="tl">
                    <a:srgbClr val="000000">
                      <a:alpha val="43137"/>
                    </a:srgbClr>
                  </a:outerShdw>
                </a:effectLst>
              </a:rPr>
            </a:br>
            <a:r>
              <a:rPr lang="lt-LT" sz="4000" dirty="0" smtClean="0">
                <a:effectLst>
                  <a:outerShdw blurRad="38100" dist="38100" dir="2700000" algn="tl">
                    <a:srgbClr val="000000">
                      <a:alpha val="43137"/>
                    </a:srgbClr>
                  </a:outerShdw>
                </a:effectLst>
              </a:rPr>
              <a:t>DARBDAVYS</a:t>
            </a:r>
            <a:br>
              <a:rPr lang="lt-LT" sz="4000" dirty="0" smtClean="0">
                <a:effectLst>
                  <a:outerShdw blurRad="38100" dist="38100" dir="2700000" algn="tl">
                    <a:srgbClr val="000000">
                      <a:alpha val="43137"/>
                    </a:srgbClr>
                  </a:outerShdw>
                </a:effectLst>
              </a:rPr>
            </a:br>
            <a:r>
              <a:rPr lang="lt-LT" sz="4000" dirty="0" smtClean="0">
                <a:effectLst>
                  <a:outerShdw blurRad="38100" dist="38100" dir="2700000" algn="tl">
                    <a:srgbClr val="000000">
                      <a:alpha val="43137"/>
                    </a:srgbClr>
                  </a:outerShdw>
                </a:effectLst>
              </a:rPr>
              <a:t>DARBDAVIO PAREIGOS SUDARANT SAUGIAS IR SVEIKAS DARBO SALYGAS</a:t>
            </a:r>
            <a:r>
              <a:rPr lang="lt-LT" dirty="0" smtClean="0"/>
              <a:t/>
            </a:r>
            <a:br>
              <a:rPr lang="lt-LT" dirty="0" smtClean="0"/>
            </a:br>
            <a:endParaRPr lang="lt-LT" dirty="0"/>
          </a:p>
        </p:txBody>
      </p:sp>
      <p:sp>
        <p:nvSpPr>
          <p:cNvPr id="3" name="Content Placeholder 2"/>
          <p:cNvSpPr>
            <a:spLocks noGrp="1"/>
          </p:cNvSpPr>
          <p:nvPr>
            <p:ph idx="1"/>
          </p:nvPr>
        </p:nvSpPr>
        <p:spPr>
          <a:xfrm>
            <a:off x="323528" y="1988840"/>
            <a:ext cx="8229600" cy="4389120"/>
          </a:xfrm>
        </p:spPr>
        <p:txBody>
          <a:bodyPr>
            <a:normAutofit fontScale="92500" lnSpcReduction="20000"/>
          </a:bodyPr>
          <a:lstStyle/>
          <a:p>
            <a:pPr>
              <a:buNone/>
            </a:pPr>
            <a:endParaRPr lang="lt-LT" b="1" dirty="0" smtClean="0"/>
          </a:p>
          <a:p>
            <a:pPr>
              <a:buNone/>
            </a:pPr>
            <a:r>
              <a:rPr lang="en-US" b="1" dirty="0" smtClean="0"/>
              <a:t>LR DK 16 </a:t>
            </a:r>
            <a:r>
              <a:rPr lang="en-US" b="1" dirty="0" err="1" smtClean="0"/>
              <a:t>straipsnis</a:t>
            </a:r>
            <a:r>
              <a:rPr lang="en-US" b="1" dirty="0" smtClean="0"/>
              <a:t>. </a:t>
            </a:r>
            <a:r>
              <a:rPr lang="en-US" b="1" dirty="0" err="1" smtClean="0"/>
              <a:t>Darbdavys</a:t>
            </a:r>
            <a:endParaRPr lang="lt-LT" dirty="0" smtClean="0"/>
          </a:p>
          <a:p>
            <a:r>
              <a:rPr lang="en-US" dirty="0" smtClean="0"/>
              <a:t> </a:t>
            </a:r>
            <a:r>
              <a:rPr lang="en-US" dirty="0" err="1" smtClean="0"/>
              <a:t>Darbdavys</a:t>
            </a:r>
            <a:r>
              <a:rPr lang="en-US" dirty="0" smtClean="0"/>
              <a:t> </a:t>
            </a:r>
            <a:r>
              <a:rPr lang="en-US" dirty="0" err="1" smtClean="0"/>
              <a:t>gali</a:t>
            </a:r>
            <a:r>
              <a:rPr lang="en-US" dirty="0" smtClean="0"/>
              <a:t> </a:t>
            </a:r>
            <a:r>
              <a:rPr lang="en-US" dirty="0" err="1" smtClean="0"/>
              <a:t>būti</a:t>
            </a:r>
            <a:r>
              <a:rPr lang="en-US" dirty="0" smtClean="0"/>
              <a:t> </a:t>
            </a:r>
            <a:r>
              <a:rPr lang="en-US" dirty="0" err="1" smtClean="0"/>
              <a:t>įmonė</a:t>
            </a:r>
            <a:r>
              <a:rPr lang="en-US" dirty="0" smtClean="0"/>
              <a:t>, </a:t>
            </a:r>
            <a:r>
              <a:rPr lang="en-US" dirty="0" err="1" smtClean="0"/>
              <a:t>įstaiga</a:t>
            </a:r>
            <a:r>
              <a:rPr lang="en-US" dirty="0" smtClean="0"/>
              <a:t>, </a:t>
            </a:r>
            <a:r>
              <a:rPr lang="en-US" dirty="0" err="1" smtClean="0"/>
              <a:t>organizacija</a:t>
            </a:r>
            <a:r>
              <a:rPr lang="en-US" dirty="0" smtClean="0"/>
              <a:t> </a:t>
            </a:r>
            <a:r>
              <a:rPr lang="en-US" dirty="0" err="1" smtClean="0"/>
              <a:t>ar</a:t>
            </a:r>
            <a:r>
              <a:rPr lang="en-US" dirty="0" smtClean="0"/>
              <a:t> </a:t>
            </a:r>
            <a:r>
              <a:rPr lang="en-US" dirty="0" err="1" smtClean="0"/>
              <a:t>kita</a:t>
            </a:r>
            <a:r>
              <a:rPr lang="en-US" dirty="0" smtClean="0"/>
              <a:t> </a:t>
            </a:r>
            <a:r>
              <a:rPr lang="en-US" dirty="0" err="1" smtClean="0"/>
              <a:t>organizacinė</a:t>
            </a:r>
            <a:r>
              <a:rPr lang="en-US" dirty="0" smtClean="0"/>
              <a:t> </a:t>
            </a:r>
            <a:r>
              <a:rPr lang="en-US" dirty="0" err="1" smtClean="0"/>
              <a:t>struktūra</a:t>
            </a:r>
            <a:r>
              <a:rPr lang="en-US" dirty="0" smtClean="0"/>
              <a:t>, </a:t>
            </a:r>
            <a:r>
              <a:rPr lang="en-US" dirty="0" err="1" smtClean="0"/>
              <a:t>nepaisant</a:t>
            </a:r>
            <a:r>
              <a:rPr lang="en-US" dirty="0" smtClean="0"/>
              <a:t> </a:t>
            </a:r>
            <a:r>
              <a:rPr lang="en-US" dirty="0" err="1" smtClean="0"/>
              <a:t>nuosavybės</a:t>
            </a:r>
            <a:r>
              <a:rPr lang="en-US" dirty="0" smtClean="0"/>
              <a:t> </a:t>
            </a:r>
            <a:r>
              <a:rPr lang="en-US" dirty="0" err="1" smtClean="0"/>
              <a:t>formos</a:t>
            </a:r>
            <a:r>
              <a:rPr lang="en-US" dirty="0" smtClean="0"/>
              <a:t>, </a:t>
            </a:r>
            <a:r>
              <a:rPr lang="en-US" dirty="0" err="1" smtClean="0"/>
              <a:t>teisinės</a:t>
            </a:r>
            <a:r>
              <a:rPr lang="en-US" dirty="0" smtClean="0"/>
              <a:t> </a:t>
            </a:r>
            <a:r>
              <a:rPr lang="en-US" dirty="0" err="1" smtClean="0"/>
              <a:t>formos</a:t>
            </a:r>
            <a:r>
              <a:rPr lang="en-US" dirty="0" smtClean="0"/>
              <a:t>, </a:t>
            </a:r>
            <a:r>
              <a:rPr lang="en-US" dirty="0" err="1" smtClean="0"/>
              <a:t>rūšies</a:t>
            </a:r>
            <a:r>
              <a:rPr lang="en-US" dirty="0" smtClean="0"/>
              <a:t> </a:t>
            </a:r>
            <a:r>
              <a:rPr lang="en-US" dirty="0" err="1" smtClean="0"/>
              <a:t>bei</a:t>
            </a:r>
            <a:r>
              <a:rPr lang="en-US" dirty="0" smtClean="0"/>
              <a:t> </a:t>
            </a:r>
            <a:r>
              <a:rPr lang="en-US" dirty="0" err="1" smtClean="0"/>
              <a:t>veiklos</a:t>
            </a:r>
            <a:r>
              <a:rPr lang="en-US" dirty="0" smtClean="0"/>
              <a:t> </a:t>
            </a:r>
            <a:r>
              <a:rPr lang="en-US" dirty="0" err="1" smtClean="0"/>
              <a:t>pobūdžio</a:t>
            </a:r>
            <a:r>
              <a:rPr lang="en-US" dirty="0" smtClean="0"/>
              <a:t>, </a:t>
            </a:r>
            <a:r>
              <a:rPr lang="en-US" dirty="0" err="1" smtClean="0"/>
              <a:t>pagal</a:t>
            </a:r>
            <a:r>
              <a:rPr lang="en-US" dirty="0" smtClean="0"/>
              <a:t> </a:t>
            </a:r>
            <a:r>
              <a:rPr lang="en-US" dirty="0" err="1" smtClean="0"/>
              <a:t>šio</a:t>
            </a:r>
            <a:r>
              <a:rPr lang="en-US" dirty="0" smtClean="0"/>
              <a:t> </a:t>
            </a:r>
            <a:r>
              <a:rPr lang="en-US" dirty="0" err="1" smtClean="0"/>
              <a:t>Kodekso</a:t>
            </a:r>
            <a:r>
              <a:rPr lang="en-US" dirty="0" smtClean="0"/>
              <a:t> 14 </a:t>
            </a:r>
            <a:r>
              <a:rPr lang="en-US" dirty="0" err="1" smtClean="0"/>
              <a:t>straipsnį</a:t>
            </a:r>
            <a:r>
              <a:rPr lang="en-US" dirty="0" smtClean="0"/>
              <a:t> </a:t>
            </a:r>
            <a:r>
              <a:rPr lang="en-US" dirty="0" err="1" smtClean="0"/>
              <a:t>turinčios</a:t>
            </a:r>
            <a:r>
              <a:rPr lang="en-US" dirty="0" smtClean="0"/>
              <a:t> </a:t>
            </a:r>
            <a:r>
              <a:rPr lang="en-US" dirty="0" err="1" smtClean="0"/>
              <a:t>darbinį</a:t>
            </a:r>
            <a:r>
              <a:rPr lang="en-US" dirty="0" smtClean="0"/>
              <a:t> </a:t>
            </a:r>
            <a:r>
              <a:rPr lang="en-US" dirty="0" err="1" smtClean="0"/>
              <a:t>teisnumą</a:t>
            </a:r>
            <a:r>
              <a:rPr lang="en-US" dirty="0" smtClean="0"/>
              <a:t> </a:t>
            </a:r>
            <a:r>
              <a:rPr lang="en-US" dirty="0" err="1" smtClean="0"/>
              <a:t>ir</a:t>
            </a:r>
            <a:r>
              <a:rPr lang="en-US" dirty="0" smtClean="0"/>
              <a:t> </a:t>
            </a:r>
            <a:r>
              <a:rPr lang="en-US" dirty="0" err="1" smtClean="0"/>
              <a:t>veiksnumą</a:t>
            </a:r>
            <a:r>
              <a:rPr lang="en-US" dirty="0" smtClean="0"/>
              <a:t>.</a:t>
            </a:r>
            <a:endParaRPr lang="lt-LT" dirty="0" smtClean="0"/>
          </a:p>
          <a:p>
            <a:r>
              <a:rPr lang="en-US" dirty="0" smtClean="0"/>
              <a:t> </a:t>
            </a:r>
            <a:r>
              <a:rPr lang="en-US" dirty="0" err="1" smtClean="0"/>
              <a:t>Darbdavys</a:t>
            </a:r>
            <a:r>
              <a:rPr lang="en-US" dirty="0" smtClean="0"/>
              <a:t> </a:t>
            </a:r>
            <a:r>
              <a:rPr lang="en-US" dirty="0" err="1" smtClean="0"/>
              <a:t>taip</a:t>
            </a:r>
            <a:r>
              <a:rPr lang="en-US" dirty="0" smtClean="0"/>
              <a:t> pat </a:t>
            </a:r>
            <a:r>
              <a:rPr lang="en-US" dirty="0" err="1" smtClean="0"/>
              <a:t>gali</a:t>
            </a:r>
            <a:r>
              <a:rPr lang="en-US" dirty="0" smtClean="0"/>
              <a:t> </a:t>
            </a:r>
            <a:r>
              <a:rPr lang="en-US" dirty="0" err="1" smtClean="0"/>
              <a:t>būti</a:t>
            </a:r>
            <a:r>
              <a:rPr lang="en-US" dirty="0" smtClean="0"/>
              <a:t> </a:t>
            </a:r>
            <a:r>
              <a:rPr lang="en-US" dirty="0" err="1" smtClean="0"/>
              <a:t>kiekvienas</a:t>
            </a:r>
            <a:r>
              <a:rPr lang="en-US" dirty="0" smtClean="0"/>
              <a:t> </a:t>
            </a:r>
            <a:r>
              <a:rPr lang="en-US" dirty="0" err="1" smtClean="0"/>
              <a:t>fizinis</a:t>
            </a:r>
            <a:r>
              <a:rPr lang="en-US" dirty="0" smtClean="0"/>
              <a:t> </a:t>
            </a:r>
            <a:r>
              <a:rPr lang="en-US" dirty="0" err="1" smtClean="0"/>
              <a:t>asmuo</a:t>
            </a:r>
            <a:r>
              <a:rPr lang="en-US" dirty="0" smtClean="0"/>
              <a:t>. </a:t>
            </a:r>
            <a:r>
              <a:rPr lang="en-US" dirty="0" err="1" smtClean="0"/>
              <a:t>Darbdavio</a:t>
            </a:r>
            <a:r>
              <a:rPr lang="en-US" dirty="0" smtClean="0"/>
              <a:t> (</a:t>
            </a:r>
            <a:r>
              <a:rPr lang="en-US" dirty="0" err="1" smtClean="0"/>
              <a:t>fizinio</a:t>
            </a:r>
            <a:r>
              <a:rPr lang="en-US" dirty="0" smtClean="0"/>
              <a:t> </a:t>
            </a:r>
            <a:r>
              <a:rPr lang="en-US" dirty="0" err="1" smtClean="0"/>
              <a:t>asmens</a:t>
            </a:r>
            <a:r>
              <a:rPr lang="en-US" dirty="0" smtClean="0"/>
              <a:t>) </a:t>
            </a:r>
            <a:r>
              <a:rPr lang="en-US" dirty="0" err="1" smtClean="0"/>
              <a:t>teisnumą</a:t>
            </a:r>
            <a:r>
              <a:rPr lang="en-US" dirty="0" smtClean="0"/>
              <a:t> </a:t>
            </a:r>
            <a:r>
              <a:rPr lang="en-US" dirty="0" err="1" smtClean="0"/>
              <a:t>ir</a:t>
            </a:r>
            <a:r>
              <a:rPr lang="en-US" dirty="0" smtClean="0"/>
              <a:t> </a:t>
            </a:r>
            <a:r>
              <a:rPr lang="en-US" dirty="0" err="1" smtClean="0"/>
              <a:t>veiksnumą</a:t>
            </a:r>
            <a:r>
              <a:rPr lang="en-US" dirty="0" smtClean="0"/>
              <a:t> </a:t>
            </a:r>
            <a:r>
              <a:rPr lang="en-US" dirty="0" err="1" smtClean="0"/>
              <a:t>reglamentuoja</a:t>
            </a:r>
            <a:r>
              <a:rPr lang="en-US" dirty="0" smtClean="0"/>
              <a:t> </a:t>
            </a:r>
            <a:r>
              <a:rPr lang="en-US" dirty="0" err="1" smtClean="0"/>
              <a:t>Civilinis</a:t>
            </a:r>
            <a:r>
              <a:rPr lang="en-US" dirty="0" smtClean="0"/>
              <a:t> </a:t>
            </a:r>
            <a:r>
              <a:rPr lang="en-US" dirty="0" err="1" smtClean="0"/>
              <a:t>kodeksas</a:t>
            </a:r>
            <a:r>
              <a:rPr lang="en-US" dirty="0" smtClean="0"/>
              <a:t>.)</a:t>
            </a:r>
            <a:endParaRPr lang="lt-LT" dirty="0" smtClean="0"/>
          </a:p>
          <a:p>
            <a:pPr>
              <a:buNone/>
            </a:pPr>
            <a:r>
              <a:rPr lang="lt-LT" b="1" dirty="0" smtClean="0"/>
              <a:t>Darbdaviui atstovaujantis asmuo</a:t>
            </a:r>
            <a:r>
              <a:rPr lang="lt-LT" dirty="0" smtClean="0"/>
              <a:t> – įmonės, įstaigos, organizacijos ar kitos organizacinės struktūros (toliau – įmonė) vadovas</a:t>
            </a:r>
          </a:p>
          <a:p>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012160" y="6021288"/>
            <a:ext cx="2505075" cy="5048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1143000"/>
          </a:xfrm>
        </p:spPr>
        <p:txBody>
          <a:bodyPr>
            <a:normAutofit/>
          </a:bodyPr>
          <a:lstStyle/>
          <a:p>
            <a:r>
              <a:rPr lang="lt-LT" sz="3600" b="1" dirty="0" smtClean="0"/>
              <a:t>Darbuotojų saugos ir sveikatos garantijos</a:t>
            </a:r>
            <a:endParaRPr lang="lt-LT" sz="3600" dirty="0"/>
          </a:p>
        </p:txBody>
      </p:sp>
      <p:sp>
        <p:nvSpPr>
          <p:cNvPr id="3" name="Content Placeholder 2"/>
          <p:cNvSpPr>
            <a:spLocks noGrp="1"/>
          </p:cNvSpPr>
          <p:nvPr>
            <p:ph idx="1"/>
          </p:nvPr>
        </p:nvSpPr>
        <p:spPr/>
        <p:txBody>
          <a:bodyPr>
            <a:normAutofit/>
          </a:bodyPr>
          <a:lstStyle/>
          <a:p>
            <a:pPr>
              <a:buNone/>
            </a:pPr>
            <a:r>
              <a:rPr lang="lt-LT" b="1" dirty="0" smtClean="0"/>
              <a:t>LR DSSĮ 3 straipsnis. Darbuotojų saugos ir sveikatos garantijos </a:t>
            </a:r>
            <a:endParaRPr lang="lt-LT" dirty="0" smtClean="0"/>
          </a:p>
          <a:p>
            <a:pPr marL="0" indent="0">
              <a:buNone/>
            </a:pPr>
            <a:r>
              <a:rPr lang="lt-LT" dirty="0" smtClean="0"/>
              <a:t>Kiekvienam darbuotojui privalo būti sudarytos saugios ir sveikos darbo sąlygos, neatsižvelgiant į įmonės veiklos rūšį, darbo sutarties rūšį, darbuotojų skaičių, įmonės rentabilumą, darbo vietą, darbo aplinką, darbo pobūdį, darbo dienos ar darbo pamainos trukmę, darbuotojo pilietybę, rasę, tautybę, lytį, seksualinę orientaciją, amžių, socialinę kilmę, politinius ar religinius įsitikinimus. </a:t>
            </a:r>
          </a:p>
        </p:txBody>
      </p:sp>
      <p:pic>
        <p:nvPicPr>
          <p:cNvPr id="4" name="Picture 2" descr="Darbų sauga"/>
          <p:cNvPicPr>
            <a:picLocks noChangeAspect="1" noChangeArrowheads="1"/>
          </p:cNvPicPr>
          <p:nvPr/>
        </p:nvPicPr>
        <p:blipFill>
          <a:blip r:embed="rId3" cstate="print"/>
          <a:srcRect/>
          <a:stretch>
            <a:fillRect/>
          </a:stretch>
        </p:blipFill>
        <p:spPr bwMode="auto">
          <a:xfrm>
            <a:off x="6012160" y="6021288"/>
            <a:ext cx="2505075" cy="5048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536" y="836712"/>
            <a:ext cx="8229600" cy="1143000"/>
          </a:xfrm>
          <a:prstGeom prst="rect">
            <a:avLst/>
          </a:prstGeom>
        </p:spPr>
        <p:txBody>
          <a:bodyPr vert="horz" lIns="0" rIns="0" bIns="0" anchor="b">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t-LT" sz="5000" b="1" i="0" u="none" strike="noStrike" kern="1200" cap="none" spc="0" normalizeH="0" baseline="0" noProof="0" dirty="0" smtClean="0">
                <a:ln>
                  <a:noFill/>
                </a:ln>
                <a:solidFill>
                  <a:schemeClr val="tx2"/>
                </a:solidFill>
                <a:effectLst/>
                <a:uLnTx/>
                <a:uFillTx/>
                <a:latin typeface="+mj-lt"/>
                <a:ea typeface="+mj-ea"/>
                <a:cs typeface="+mj-cs"/>
              </a:rPr>
              <a:t>Darbuotojų saugos ir sveikatos garantijos</a:t>
            </a:r>
            <a:r>
              <a:rPr kumimoji="0" lang="lt-LT" sz="5000" b="1" i="0" u="none" strike="noStrike" kern="1200" cap="none" spc="0" normalizeH="0" noProof="0" dirty="0" smtClean="0">
                <a:ln>
                  <a:noFill/>
                </a:ln>
                <a:solidFill>
                  <a:schemeClr val="tx2"/>
                </a:solidFill>
                <a:effectLst/>
                <a:uLnTx/>
                <a:uFillTx/>
                <a:latin typeface="+mj-lt"/>
                <a:ea typeface="+mj-ea"/>
                <a:cs typeface="+mj-cs"/>
              </a:rPr>
              <a:t> (</a:t>
            </a:r>
            <a:r>
              <a:rPr kumimoji="0" lang="en-US" sz="5000" b="1" i="0" u="none" strike="noStrike" kern="1200" cap="none" spc="0" normalizeH="0" noProof="0" dirty="0" smtClean="0">
                <a:ln>
                  <a:noFill/>
                </a:ln>
                <a:solidFill>
                  <a:schemeClr val="tx2"/>
                </a:solidFill>
                <a:effectLst/>
                <a:uLnTx/>
                <a:uFillTx/>
                <a:latin typeface="+mj-lt"/>
                <a:ea typeface="+mj-ea"/>
                <a:cs typeface="+mj-cs"/>
              </a:rPr>
              <a:t>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lt-LT" sz="5000" b="1" i="0" u="none" strike="noStrike" kern="1200" cap="none" spc="0" normalizeH="0" baseline="0" noProof="0" dirty="0" smtClean="0">
                <a:ln>
                  <a:noFill/>
                </a:ln>
                <a:solidFill>
                  <a:schemeClr val="tx2"/>
                </a:solidFill>
                <a:effectLst/>
                <a:uLnTx/>
                <a:uFillTx/>
                <a:latin typeface="+mj-lt"/>
                <a:ea typeface="+mj-ea"/>
                <a:cs typeface="+mj-cs"/>
              </a:rPr>
              <a:t> </a:t>
            </a:r>
            <a:endParaRPr kumimoji="0" lang="lt-LT"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609600" y="2087880"/>
            <a:ext cx="8229600" cy="4389120"/>
          </a:xfrm>
          <a:prstGeom prst="rect">
            <a:avLst/>
          </a:prstGeom>
        </p:spPr>
        <p:txBody>
          <a:bodyPr vert="horz">
            <a:normAutofit/>
          </a:bodyPr>
          <a:lstStyle/>
          <a:p>
            <a:pPr marR="0" lvl="0" algn="l" defTabSz="914400" rtl="0" eaLnBrk="1" fontAlgn="auto" latinLnBrk="0" hangingPunct="1">
              <a:lnSpc>
                <a:spcPct val="100000"/>
              </a:lnSpc>
              <a:spcBef>
                <a:spcPct val="20000"/>
              </a:spcBef>
              <a:spcAft>
                <a:spcPts val="0"/>
              </a:spcAft>
              <a:buClr>
                <a:schemeClr val="accent3"/>
              </a:buClr>
              <a:buSzPct val="95000"/>
              <a:defRPr/>
            </a:pPr>
            <a:r>
              <a:rPr kumimoji="0" lang="lt-LT" sz="2600" b="0" i="0" u="none" strike="noStrike" kern="1200" cap="none" spc="0" normalizeH="0" baseline="0" noProof="0" dirty="0" smtClean="0">
                <a:ln>
                  <a:noFill/>
                </a:ln>
                <a:solidFill>
                  <a:schemeClr val="tx1"/>
                </a:solidFill>
                <a:effectLst/>
                <a:uLnTx/>
                <a:uFillTx/>
                <a:latin typeface="+mn-lt"/>
                <a:ea typeface="+mn-ea"/>
                <a:cs typeface="+mn-cs"/>
              </a:rPr>
              <a:t>Darbuotojo teisę turėti saugias ir sveikas darbo sąlygas garantuoja Lietuvos Respublikos Konstitucija, šis Įstatymas ir kiti darbuotojų saugos ir sveikatos norminiai teisės aktai. </a:t>
            </a:r>
            <a:r>
              <a:rPr kumimoji="0" lang="lt-LT" sz="2600" b="1" i="0" u="none" strike="noStrike" kern="1200" cap="none" spc="0" normalizeH="0" baseline="0" noProof="0" dirty="0" smtClean="0">
                <a:ln>
                  <a:noFill/>
                </a:ln>
                <a:solidFill>
                  <a:schemeClr val="tx1"/>
                </a:solidFill>
                <a:effectLst/>
                <a:uLnTx/>
                <a:uFillTx/>
                <a:latin typeface="+mn-lt"/>
                <a:ea typeface="+mn-ea"/>
                <a:cs typeface="+mn-cs"/>
              </a:rPr>
              <a:t>Saugias ir sveikas darbo sąlygas darbuotojams privalo sudaryti darbdaviai</a:t>
            </a:r>
            <a:r>
              <a:rPr kumimoji="0" lang="lt-LT"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lt-LT"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Darbų sauga"/>
          <p:cNvPicPr>
            <a:picLocks noGrp="1" noChangeAspect="1" noChangeArrowheads="1"/>
          </p:cNvPicPr>
          <p:nvPr>
            <p:ph idx="1"/>
          </p:nvPr>
        </p:nvPicPr>
        <p:blipFill>
          <a:blip r:embed="rId2" cstate="print"/>
          <a:srcRect/>
          <a:stretch>
            <a:fillRect/>
          </a:stretch>
        </p:blipFill>
        <p:spPr bwMode="auto">
          <a:xfrm>
            <a:off x="6012160" y="6021288"/>
            <a:ext cx="2505075" cy="5048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143000"/>
          </a:xfrm>
        </p:spPr>
        <p:txBody>
          <a:bodyPr>
            <a:normAutofit fontScale="90000"/>
          </a:bodyPr>
          <a:lstStyle/>
          <a:p>
            <a:r>
              <a:rPr lang="lt-LT" b="1" dirty="0" smtClean="0"/>
              <a:t>11 straipsnis. Darbdavio pareiga </a:t>
            </a:r>
            <a:r>
              <a:rPr lang="lt-LT" dirty="0" smtClean="0"/>
              <a:t/>
            </a:r>
            <a:br>
              <a:rPr lang="lt-LT" dirty="0" smtClean="0"/>
            </a:br>
            <a:endParaRPr lang="lt-LT" dirty="0"/>
          </a:p>
        </p:txBody>
      </p:sp>
      <p:sp>
        <p:nvSpPr>
          <p:cNvPr id="3" name="Content Placeholder 2"/>
          <p:cNvSpPr>
            <a:spLocks noGrp="1"/>
          </p:cNvSpPr>
          <p:nvPr>
            <p:ph idx="1"/>
          </p:nvPr>
        </p:nvSpPr>
        <p:spPr>
          <a:xfrm>
            <a:off x="457200" y="1556792"/>
            <a:ext cx="8229600" cy="4767808"/>
          </a:xfrm>
        </p:spPr>
        <p:txBody>
          <a:bodyPr>
            <a:normAutofit/>
          </a:bodyPr>
          <a:lstStyle/>
          <a:p>
            <a:r>
              <a:rPr lang="lt-LT" dirty="0" smtClean="0"/>
              <a:t>Darbdavio pareiga yra sudaryti darbuotojams saugias ir sveikatai nekenksmingas darbo sąlygas visais su darbu susijusiais aspektais. </a:t>
            </a:r>
          </a:p>
          <a:p>
            <a:r>
              <a:rPr lang="lt-LT" b="1" dirty="0" smtClean="0"/>
              <a:t>Darbuotojų saugos ir sveikatos priemonės finansuojamos darbdavio lėšomis.</a:t>
            </a:r>
          </a:p>
          <a:p>
            <a:pPr>
              <a:buNone/>
            </a:pPr>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012160" y="6021288"/>
            <a:ext cx="2505075" cy="5048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052736"/>
            <a:ext cx="7851648" cy="1828800"/>
          </a:xfrm>
        </p:spPr>
        <p:txBody>
          <a:bodyPr>
            <a:normAutofit fontScale="90000"/>
          </a:bodyPr>
          <a:lstStyle/>
          <a:p>
            <a:pPr algn="l"/>
            <a:r>
              <a:rPr lang="lt-LT" dirty="0" smtClean="0"/>
              <a:t>11 straipsnis. Darbdavio pareiga</a:t>
            </a:r>
            <a:r>
              <a:rPr lang="en-US" dirty="0" smtClean="0"/>
              <a:t> (2)</a:t>
            </a:r>
            <a:r>
              <a:rPr lang="lt-LT" dirty="0" smtClean="0"/>
              <a:t> </a:t>
            </a:r>
            <a:br>
              <a:rPr lang="lt-LT" dirty="0" smtClean="0"/>
            </a:br>
            <a:endParaRPr lang="lt-LT" dirty="0"/>
          </a:p>
        </p:txBody>
      </p:sp>
      <p:sp>
        <p:nvSpPr>
          <p:cNvPr id="3" name="Subtitle 2"/>
          <p:cNvSpPr>
            <a:spLocks noGrp="1"/>
          </p:cNvSpPr>
          <p:nvPr>
            <p:ph type="subTitle" idx="1"/>
          </p:nvPr>
        </p:nvSpPr>
        <p:spPr>
          <a:xfrm>
            <a:off x="533400" y="2492896"/>
            <a:ext cx="7854696" cy="3456384"/>
          </a:xfrm>
        </p:spPr>
        <p:txBody>
          <a:bodyPr>
            <a:normAutofit lnSpcReduction="10000"/>
          </a:bodyPr>
          <a:lstStyle/>
          <a:p>
            <a:pPr algn="l"/>
            <a:r>
              <a:rPr lang="lt-LT" dirty="0" smtClean="0"/>
              <a:t>Darbdaviui atstovaujantis asmuo siekdamas įgyvendinti darbdavio pareigą organizuoja prevencinių priemonių (techninių, medicinos, teisinių, organizacinių ir kitų), skirtų nelaimingų atsitikimų darbe ir profesinių ligų prevencijai, įgyvendinimą, nustatydamas įmonėje šių priemonių įgyvendinimo ir kontrolės tvarką, paskirdamas darbdavio įgaliotus asmenis ir duodamas jiems konkrečius pavedimus įgyvendinti prevencines priemones. </a:t>
            </a:r>
          </a:p>
          <a:p>
            <a:endParaRPr lang="lt-LT" dirty="0"/>
          </a:p>
        </p:txBody>
      </p:sp>
      <p:pic>
        <p:nvPicPr>
          <p:cNvPr id="4" name="Picture 2" descr="Darbų sauga"/>
          <p:cNvPicPr>
            <a:picLocks noChangeAspect="1" noChangeArrowheads="1"/>
          </p:cNvPicPr>
          <p:nvPr/>
        </p:nvPicPr>
        <p:blipFill>
          <a:blip r:embed="rId2" cstate="print"/>
          <a:srcRect/>
          <a:stretch>
            <a:fillRect/>
          </a:stretch>
        </p:blipFill>
        <p:spPr bwMode="auto">
          <a:xfrm>
            <a:off x="6012160" y="6021288"/>
            <a:ext cx="2505075" cy="5048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5">
      <a:dk1>
        <a:srgbClr val="0B5394"/>
      </a:dk1>
      <a:lt1>
        <a:sysClr val="window" lastClr="FFFFFF"/>
      </a:lt1>
      <a:dk2>
        <a:srgbClr val="0B5394"/>
      </a:dk2>
      <a:lt2>
        <a:srgbClr val="0B5394"/>
      </a:lt2>
      <a:accent1>
        <a:srgbClr val="0F6FC6"/>
      </a:accent1>
      <a:accent2>
        <a:srgbClr val="0B5394"/>
      </a:accent2>
      <a:accent3>
        <a:srgbClr val="0B5394"/>
      </a:accent3>
      <a:accent4>
        <a:srgbClr val="0B5394"/>
      </a:accent4>
      <a:accent5>
        <a:srgbClr val="0075A2"/>
      </a:accent5>
      <a:accent6>
        <a:srgbClr val="A5C249"/>
      </a:accent6>
      <a:hlink>
        <a:srgbClr val="E2D700"/>
      </a:hlink>
      <a:folHlink>
        <a:srgbClr val="0B539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276</TotalTime>
  <Words>2217</Words>
  <Application>Microsoft Office PowerPoint</Application>
  <PresentationFormat>On-screen Show (4:3)</PresentationFormat>
  <Paragraphs>149</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Flow</vt:lpstr>
      <vt:lpstr>     DARBŲ SAUGOS REIKALAVIMAI. DARBDAVIO PAREIGOS IR ATSAKOMYBĖ </vt:lpstr>
      <vt:lpstr>UAB “SOTERUS” TEIKIA VISAS DARBUOTOJŲ SAUGOS PASLAUGOS IR VYKDO MOKYMUS</vt:lpstr>
      <vt:lpstr>Slide 3</vt:lpstr>
      <vt:lpstr>TEISINĖ BAZĖ  PAGRINDINIAI TEISĖS AKTAI</vt:lpstr>
      <vt:lpstr>        DARBDAVYS DARBDAVIO PAREIGOS SUDARANT SAUGIAS IR SVEIKAS DARBO SALYGAS </vt:lpstr>
      <vt:lpstr>Darbuotojų saugos ir sveikatos garantijos</vt:lpstr>
      <vt:lpstr>Slide 7</vt:lpstr>
      <vt:lpstr>11 straipsnis. Darbdavio pareiga  </vt:lpstr>
      <vt:lpstr>11 straipsnis. Darbdavio pareiga (2)  </vt:lpstr>
      <vt:lpstr>  12 straipsnis. Darbuotojų saugos ir sveikatos prevencinių priemonių organizavimas įmonėse  </vt:lpstr>
      <vt:lpstr>12 straipsnis. Darbuotojų saugos ir sveikatos prevencinių priemonių organizavimas įmonėse (2) </vt:lpstr>
      <vt:lpstr>20 straipsnis. Norminiai teisės aktai, reglamentuojantys saugų darbų organizavimą ir jų vykdymą įmonėse </vt:lpstr>
      <vt:lpstr>20 straipsnis. Norminiai teisės aktai, reglamentuojantys saugų darbų organizavimą ir jų vykdymą įmonėse (2)</vt:lpstr>
      <vt:lpstr>   25 straipsnis. Darbdavio pareigos sudarant saugias ir sveikatai nekenksmingas darbo sąlygas  Darbdaviui atstovaujantis asmuo, įgyvendindamas darbdavio pareigą sudaryti darbuotojams saugias ir sveikatai nekenksmingas darbo sąlygas visais su darbu susijusiais aspektais: </vt:lpstr>
      <vt:lpstr>Slide 15</vt:lpstr>
      <vt:lpstr>Slide 16</vt:lpstr>
      <vt:lpstr>Slide 17</vt:lpstr>
      <vt:lpstr>Slide 18</vt:lpstr>
      <vt:lpstr> 26 straipsnis. Darbdaviui atstovaujančio asmens, darbdavio įgalioto asmens atestavimas </vt:lpstr>
      <vt:lpstr>27 straipsnis. Darbuotojų instruktavimas ir mokymas  </vt:lpstr>
      <vt:lpstr>27 straipsnis. Darbuotojų instruktavimas ir mokymas (2)</vt:lpstr>
      <vt:lpstr>46 straipsnis. Darbdavių ir darbuotojų atsakomybė </vt:lpstr>
      <vt:lpstr>Slide 23</vt:lpstr>
      <vt:lpstr>Asmenims, kuriems už DSS reglamentuojančių teisės aktų pažeidimus skiriama  administracinė nuobauda</vt:lpstr>
      <vt:lpstr> ATPK 41 straipsnis. Darbo įstatymų, darbų saugos ir darbo higienos norminių aktų pažeidimas</vt:lpstr>
      <vt:lpstr>Slide 26</vt:lpstr>
      <vt:lpstr>      LR ŽALOS ATLYGINIMO DĖL NELAIMINGŲ ATSITIKIMŲ DARBE AR SUSIRGIMŲ PROFESINE LIGA LAIKINASIS ĮSTATYMAS </vt:lpstr>
      <vt:lpstr>Teismų praktika</vt:lpstr>
      <vt:lpstr>Vyriausybės 2011 m. balandžio 20 d. nutarimu Nr. 458 DRAUDĖJŲ PRISKYRIMO NELAIMINGŲ ATSITIKIMŲ DARBE IR PROFESINIŲ LIGŲ SOCIALINIO DRAUDIMO ĮMOKOS TARIFŲ GRUPĖMS METODIKA</vt:lpstr>
      <vt:lpstr>VALSTYBINIO SOCIALINIO DRAUDIMO FONDO TARYBA  NUTARIMAS DĖL DRAUDĖJŲ PRISKYRIMO NELAIMINGŲ ATSITIKIMŲ DARBE IR PROFESINIŲ LIGŲ SOCIALINIO DRAUDIMO ĮMOKOS TARIFŲ GRUPEI </vt:lpstr>
      <vt:lpstr>Nelaimingi atsitikimai</vt:lpstr>
      <vt:lpstr>Nelaimingi atsitikimai</vt:lpstr>
      <vt:lpstr>Nelaimingi atsitikimai</vt:lpstr>
      <vt:lpstr>PRIVALOMI DOKUMENTAI</vt:lpstr>
      <vt:lpstr>            AČIŪ VISIEMS UŽ DĖMESĮ! Kviečiame konsultuotis Tel. 8652 45181, Neries kr. 16-303, Kaunas  Pranešėja Edita Kvederienė, UAB “SOTERUS”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Kompas</dc:creator>
  <cp:lastModifiedBy>Kompas</cp:lastModifiedBy>
  <cp:revision>81</cp:revision>
  <dcterms:created xsi:type="dcterms:W3CDTF">2015-11-29T17:55:27Z</dcterms:created>
  <dcterms:modified xsi:type="dcterms:W3CDTF">2015-12-02T20:51:58Z</dcterms:modified>
</cp:coreProperties>
</file>